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7"/>
  </p:notesMasterIdLst>
  <p:sldIdLst>
    <p:sldId id="257" r:id="rId2"/>
    <p:sldId id="1118" r:id="rId3"/>
    <p:sldId id="1119" r:id="rId4"/>
    <p:sldId id="472" r:id="rId5"/>
    <p:sldId id="1120" r:id="rId6"/>
    <p:sldId id="1094" r:id="rId7"/>
    <p:sldId id="1095" r:id="rId8"/>
    <p:sldId id="1123" r:id="rId9"/>
    <p:sldId id="1124" r:id="rId10"/>
    <p:sldId id="1097" r:id="rId11"/>
    <p:sldId id="1086" r:id="rId12"/>
    <p:sldId id="597" r:id="rId13"/>
    <p:sldId id="579" r:id="rId14"/>
    <p:sldId id="1121" r:id="rId15"/>
    <p:sldId id="1122" r:id="rId16"/>
    <p:sldId id="598" r:id="rId17"/>
    <p:sldId id="326" r:id="rId18"/>
    <p:sldId id="599" r:id="rId19"/>
    <p:sldId id="271" r:id="rId20"/>
    <p:sldId id="267" r:id="rId21"/>
    <p:sldId id="328" r:id="rId22"/>
    <p:sldId id="329" r:id="rId23"/>
    <p:sldId id="330" r:id="rId24"/>
    <p:sldId id="315" r:id="rId25"/>
    <p:sldId id="314" r:id="rId26"/>
    <p:sldId id="317" r:id="rId27"/>
    <p:sldId id="600" r:id="rId28"/>
    <p:sldId id="318" r:id="rId29"/>
    <p:sldId id="692" r:id="rId30"/>
    <p:sldId id="319" r:id="rId31"/>
    <p:sldId id="601" r:id="rId32"/>
    <p:sldId id="500" r:id="rId33"/>
    <p:sldId id="321" r:id="rId34"/>
    <p:sldId id="494" r:id="rId35"/>
    <p:sldId id="901" r:id="rId36"/>
    <p:sldId id="902" r:id="rId37"/>
    <p:sldId id="603" r:id="rId38"/>
    <p:sldId id="499" r:id="rId39"/>
    <p:sldId id="604" r:id="rId40"/>
    <p:sldId id="489" r:id="rId41"/>
    <p:sldId id="325" r:id="rId42"/>
    <p:sldId id="501" r:id="rId43"/>
    <p:sldId id="955" r:id="rId44"/>
    <p:sldId id="951" r:id="rId45"/>
    <p:sldId id="984" r:id="rId46"/>
    <p:sldId id="606" r:id="rId47"/>
    <p:sldId id="535" r:id="rId48"/>
    <p:sldId id="536" r:id="rId49"/>
    <p:sldId id="537" r:id="rId50"/>
    <p:sldId id="1098" r:id="rId51"/>
    <p:sldId id="538" r:id="rId52"/>
    <p:sldId id="883" r:id="rId53"/>
    <p:sldId id="898" r:id="rId54"/>
    <p:sldId id="900" r:id="rId55"/>
    <p:sldId id="842" r:id="rId56"/>
    <p:sldId id="1171" r:id="rId57"/>
    <p:sldId id="1192" r:id="rId58"/>
    <p:sldId id="843" r:id="rId59"/>
    <p:sldId id="1172" r:id="rId60"/>
    <p:sldId id="1193" r:id="rId61"/>
    <p:sldId id="844" r:id="rId62"/>
    <p:sldId id="845" r:id="rId63"/>
    <p:sldId id="1173" r:id="rId64"/>
    <p:sldId id="1169" r:id="rId65"/>
    <p:sldId id="846" r:id="rId66"/>
    <p:sldId id="1043" r:id="rId67"/>
    <p:sldId id="1044" r:id="rId68"/>
    <p:sldId id="590" r:id="rId69"/>
    <p:sldId id="490" r:id="rId70"/>
    <p:sldId id="491" r:id="rId71"/>
    <p:sldId id="492" r:id="rId72"/>
    <p:sldId id="493" r:id="rId73"/>
    <p:sldId id="495"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1174" r:id="rId88"/>
    <p:sldId id="1175" r:id="rId89"/>
    <p:sldId id="1176" r:id="rId90"/>
    <p:sldId id="1049" r:id="rId91"/>
    <p:sldId id="1050" r:id="rId92"/>
    <p:sldId id="1051" r:id="rId93"/>
    <p:sldId id="1089" r:id="rId94"/>
    <p:sldId id="1052" r:id="rId95"/>
    <p:sldId id="1090" r:id="rId96"/>
    <p:sldId id="1053" r:id="rId97"/>
    <p:sldId id="1054" r:id="rId98"/>
    <p:sldId id="1091" r:id="rId99"/>
    <p:sldId id="1055" r:id="rId100"/>
    <p:sldId id="1056" r:id="rId101"/>
    <p:sldId id="1057" r:id="rId102"/>
    <p:sldId id="1058" r:id="rId103"/>
    <p:sldId id="272" r:id="rId104"/>
    <p:sldId id="273" r:id="rId105"/>
    <p:sldId id="1178" r:id="rId106"/>
    <p:sldId id="580" r:id="rId107"/>
    <p:sldId id="620" r:id="rId108"/>
    <p:sldId id="1041" r:id="rId109"/>
    <p:sldId id="1040" r:id="rId110"/>
    <p:sldId id="621" r:id="rId111"/>
    <p:sldId id="796" r:id="rId112"/>
    <p:sldId id="931" r:id="rId113"/>
    <p:sldId id="985" r:id="rId114"/>
    <p:sldId id="849" r:id="rId115"/>
    <p:sldId id="800" r:id="rId116"/>
    <p:sldId id="615" r:id="rId117"/>
    <p:sldId id="506" r:id="rId118"/>
    <p:sldId id="803" r:id="rId119"/>
    <p:sldId id="804" r:id="rId120"/>
    <p:sldId id="791" r:id="rId121"/>
    <p:sldId id="793" r:id="rId122"/>
    <p:sldId id="794" r:id="rId123"/>
    <p:sldId id="795" r:id="rId124"/>
    <p:sldId id="616" r:id="rId125"/>
    <p:sldId id="505" r:id="rId126"/>
    <p:sldId id="513" r:id="rId127"/>
    <p:sldId id="1017" r:id="rId128"/>
    <p:sldId id="1009" r:id="rId129"/>
    <p:sldId id="1010" r:id="rId130"/>
    <p:sldId id="618" r:id="rId131"/>
    <p:sldId id="619" r:id="rId132"/>
    <p:sldId id="617" r:id="rId133"/>
    <p:sldId id="502" r:id="rId134"/>
    <p:sldId id="503" r:id="rId135"/>
    <p:sldId id="699" r:id="rId136"/>
    <p:sldId id="504" r:id="rId137"/>
    <p:sldId id="700" r:id="rId138"/>
    <p:sldId id="679" r:id="rId139"/>
    <p:sldId id="940" r:id="rId140"/>
    <p:sldId id="942" r:id="rId141"/>
    <p:sldId id="941" r:id="rId142"/>
    <p:sldId id="677" r:id="rId143"/>
    <p:sldId id="678" r:id="rId144"/>
    <p:sldId id="680" r:id="rId145"/>
    <p:sldId id="507" r:id="rId146"/>
    <p:sldId id="591" r:id="rId147"/>
    <p:sldId id="385" r:id="rId148"/>
    <p:sldId id="1125" r:id="rId149"/>
    <p:sldId id="387" r:id="rId150"/>
    <p:sldId id="388" r:id="rId151"/>
    <p:sldId id="527" r:id="rId152"/>
    <p:sldId id="529" r:id="rId153"/>
    <p:sldId id="393" r:id="rId154"/>
    <p:sldId id="394" r:id="rId155"/>
    <p:sldId id="395" r:id="rId156"/>
    <p:sldId id="702" r:id="rId157"/>
    <p:sldId id="531" r:id="rId158"/>
    <p:sldId id="947" r:id="rId159"/>
    <p:sldId id="948" r:id="rId160"/>
    <p:sldId id="949" r:id="rId161"/>
    <p:sldId id="950" r:id="rId162"/>
    <p:sldId id="853" r:id="rId163"/>
    <p:sldId id="1102" r:id="rId164"/>
    <p:sldId id="816" r:id="rId165"/>
    <p:sldId id="414" r:id="rId166"/>
    <p:sldId id="545" r:id="rId167"/>
    <p:sldId id="533" r:id="rId168"/>
    <p:sldId id="534" r:id="rId169"/>
    <p:sldId id="542" r:id="rId170"/>
    <p:sldId id="543" r:id="rId171"/>
    <p:sldId id="544" r:id="rId172"/>
    <p:sldId id="546" r:id="rId173"/>
    <p:sldId id="522" r:id="rId174"/>
    <p:sldId id="523" r:id="rId175"/>
    <p:sldId id="809" r:id="rId176"/>
    <p:sldId id="526" r:id="rId177"/>
    <p:sldId id="524" r:id="rId178"/>
    <p:sldId id="525" r:id="rId179"/>
    <p:sldId id="548" r:id="rId180"/>
    <p:sldId id="646" r:id="rId181"/>
    <p:sldId id="647" r:id="rId182"/>
    <p:sldId id="773" r:id="rId183"/>
    <p:sldId id="772"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421" r:id="rId207"/>
    <p:sldId id="564" r:id="rId208"/>
    <p:sldId id="1042" r:id="rId209"/>
    <p:sldId id="826" r:id="rId210"/>
    <p:sldId id="566" r:id="rId211"/>
    <p:sldId id="567" r:id="rId212"/>
    <p:sldId id="832" r:id="rId213"/>
    <p:sldId id="568" r:id="rId214"/>
    <p:sldId id="1077" r:id="rId215"/>
    <p:sldId id="1177" r:id="rId216"/>
    <p:sldId id="820" r:id="rId217"/>
    <p:sldId id="821" r:id="rId218"/>
    <p:sldId id="798" r:id="rId219"/>
    <p:sldId id="1151" r:id="rId220"/>
    <p:sldId id="1152" r:id="rId221"/>
    <p:sldId id="1153" r:id="rId222"/>
    <p:sldId id="436" r:id="rId223"/>
    <p:sldId id="666" r:id="rId224"/>
    <p:sldId id="665" r:id="rId225"/>
    <p:sldId id="443" r:id="rId226"/>
    <p:sldId id="445" r:id="rId227"/>
    <p:sldId id="446" r:id="rId228"/>
    <p:sldId id="440" r:id="rId229"/>
    <p:sldId id="823" r:id="rId230"/>
    <p:sldId id="570" r:id="rId231"/>
    <p:sldId id="828" r:id="rId232"/>
    <p:sldId id="827" r:id="rId233"/>
    <p:sldId id="836" r:id="rId234"/>
    <p:sldId id="837" r:id="rId235"/>
    <p:sldId id="453" r:id="rId236"/>
    <p:sldId id="574" r:id="rId237"/>
    <p:sldId id="838" r:id="rId238"/>
    <p:sldId id="839" r:id="rId239"/>
    <p:sldId id="1059" r:id="rId240"/>
    <p:sldId id="1060" r:id="rId241"/>
    <p:sldId id="576" r:id="rId242"/>
    <p:sldId id="824" r:id="rId243"/>
    <p:sldId id="577" r:id="rId244"/>
    <p:sldId id="935" r:id="rId245"/>
    <p:sldId id="371" r:id="rId246"/>
    <p:sldId id="575" r:id="rId247"/>
    <p:sldId id="733" r:id="rId248"/>
    <p:sldId id="583" r:id="rId249"/>
    <p:sldId id="584" r:id="rId250"/>
    <p:sldId id="585" r:id="rId251"/>
    <p:sldId id="609" r:id="rId252"/>
    <p:sldId id="610" r:id="rId253"/>
    <p:sldId id="703" r:id="rId254"/>
    <p:sldId id="611" r:id="rId255"/>
    <p:sldId id="612" r:id="rId256"/>
    <p:sldId id="704" r:id="rId257"/>
    <p:sldId id="613" r:id="rId258"/>
    <p:sldId id="705" r:id="rId259"/>
    <p:sldId id="614" r:id="rId260"/>
    <p:sldId id="1165" r:id="rId261"/>
    <p:sldId id="1166" r:id="rId262"/>
    <p:sldId id="937" r:id="rId263"/>
    <p:sldId id="894" r:id="rId264"/>
    <p:sldId id="532" r:id="rId265"/>
    <p:sldId id="1167" r:id="rId266"/>
    <p:sldId id="1168" r:id="rId267"/>
    <p:sldId id="587" r:id="rId268"/>
    <p:sldId id="675" r:id="rId269"/>
    <p:sldId id="588" r:id="rId270"/>
    <p:sldId id="997" r:id="rId271"/>
    <p:sldId id="706" r:id="rId272"/>
    <p:sldId id="589" r:id="rId273"/>
    <p:sldId id="998" r:id="rId274"/>
    <p:sldId id="856" r:id="rId275"/>
    <p:sldId id="857" r:id="rId276"/>
    <p:sldId id="707" r:id="rId277"/>
    <p:sldId id="815" r:id="rId278"/>
    <p:sldId id="979" r:id="rId279"/>
    <p:sldId id="982" r:id="rId280"/>
    <p:sldId id="983" r:id="rId281"/>
    <p:sldId id="975" r:id="rId282"/>
    <p:sldId id="708" r:id="rId283"/>
    <p:sldId id="593" r:id="rId284"/>
    <p:sldId id="709" r:id="rId285"/>
    <p:sldId id="594" r:id="rId286"/>
    <p:sldId id="710" r:id="rId287"/>
    <p:sldId id="607" r:id="rId288"/>
    <p:sldId id="336" r:id="rId289"/>
    <p:sldId id="337" r:id="rId290"/>
    <p:sldId id="748" r:id="rId291"/>
    <p:sldId id="1034" r:id="rId292"/>
    <p:sldId id="508" r:id="rId293"/>
    <p:sldId id="622" r:id="rId294"/>
    <p:sldId id="1194" r:id="rId295"/>
    <p:sldId id="989" r:id="rId296"/>
    <p:sldId id="987" r:id="rId297"/>
    <p:sldId id="623" r:id="rId298"/>
    <p:sldId id="1035" r:id="rId299"/>
    <p:sldId id="1196" r:id="rId300"/>
    <p:sldId id="990" r:id="rId301"/>
    <p:sldId id="991" r:id="rId302"/>
    <p:sldId id="627" r:id="rId303"/>
    <p:sldId id="628" r:id="rId304"/>
    <p:sldId id="1036" r:id="rId305"/>
    <p:sldId id="626" r:id="rId306"/>
    <p:sldId id="992" r:id="rId307"/>
    <p:sldId id="1037" r:id="rId308"/>
    <p:sldId id="629" r:id="rId309"/>
    <p:sldId id="509" r:id="rId310"/>
    <p:sldId id="1038" r:id="rId311"/>
    <p:sldId id="630" r:id="rId312"/>
    <p:sldId id="1039" r:id="rId313"/>
    <p:sldId id="1082" r:id="rId314"/>
    <p:sldId id="1197" r:id="rId315"/>
    <p:sldId id="818" r:id="rId316"/>
    <p:sldId id="1199" r:id="rId317"/>
    <p:sldId id="1081" r:id="rId318"/>
    <p:sldId id="631" r:id="rId319"/>
    <p:sldId id="993" r:id="rId320"/>
    <p:sldId id="1083" r:id="rId321"/>
    <p:sldId id="1198" r:id="rId322"/>
    <p:sldId id="913" r:id="rId323"/>
    <p:sldId id="1200" r:id="rId324"/>
    <p:sldId id="1085" r:id="rId325"/>
    <p:sldId id="1201" r:id="rId326"/>
    <p:sldId id="994" r:id="rId327"/>
    <p:sldId id="1084" r:id="rId328"/>
    <p:sldId id="751" r:id="rId329"/>
    <p:sldId id="352" r:id="rId330"/>
    <p:sldId id="633" r:id="rId331"/>
    <p:sldId id="995" r:id="rId332"/>
    <p:sldId id="996" r:id="rId333"/>
    <p:sldId id="1160" r:id="rId334"/>
    <p:sldId id="1161" r:id="rId335"/>
    <p:sldId id="1162" r:id="rId336"/>
    <p:sldId id="368" r:id="rId337"/>
    <p:sldId id="636" r:id="rId338"/>
    <p:sldId id="663" r:id="rId339"/>
    <p:sldId id="664" r:id="rId340"/>
    <p:sldId id="637" r:id="rId341"/>
    <p:sldId id="638" r:id="rId342"/>
    <p:sldId id="712" r:id="rId343"/>
    <p:sldId id="713" r:id="rId344"/>
    <p:sldId id="714" r:id="rId345"/>
    <p:sldId id="379" r:id="rId346"/>
    <p:sldId id="953" r:id="rId347"/>
    <p:sldId id="1018" r:id="rId348"/>
    <p:sldId id="1019" r:id="rId349"/>
    <p:sldId id="1020" r:id="rId350"/>
    <p:sldId id="643" r:id="rId351"/>
    <p:sldId id="642" r:id="rId352"/>
    <p:sldId id="847" r:id="rId353"/>
    <p:sldId id="848" r:id="rId354"/>
    <p:sldId id="640" r:id="rId355"/>
    <p:sldId id="641" r:id="rId356"/>
    <p:sldId id="648" r:id="rId357"/>
    <p:sldId id="649" r:id="rId358"/>
    <p:sldId id="650" r:id="rId359"/>
    <p:sldId id="651" r:id="rId360"/>
    <p:sldId id="652" r:id="rId361"/>
    <p:sldId id="653" r:id="rId362"/>
    <p:sldId id="386" r:id="rId363"/>
    <p:sldId id="654" r:id="rId364"/>
    <p:sldId id="655" r:id="rId365"/>
    <p:sldId id="656" r:id="rId366"/>
    <p:sldId id="397" r:id="rId367"/>
    <p:sldId id="657" r:id="rId368"/>
    <p:sldId id="658" r:id="rId369"/>
    <p:sldId id="659" r:id="rId370"/>
    <p:sldId id="1072" r:id="rId371"/>
    <p:sldId id="285" r:id="rId372"/>
    <p:sldId id="286" r:id="rId373"/>
    <p:sldId id="289" r:id="rId374"/>
    <p:sldId id="290" r:id="rId375"/>
    <p:sldId id="291" r:id="rId376"/>
    <p:sldId id="829" r:id="rId377"/>
    <p:sldId id="830" r:id="rId378"/>
    <p:sldId id="683" r:id="rId379"/>
    <p:sldId id="684" r:id="rId380"/>
    <p:sldId id="682" r:id="rId381"/>
    <p:sldId id="860" r:id="rId382"/>
    <p:sldId id="671" r:id="rId383"/>
    <p:sldId id="672" r:id="rId384"/>
    <p:sldId id="673" r:id="rId385"/>
    <p:sldId id="674" r:id="rId386"/>
    <p:sldId id="360" r:id="rId387"/>
    <p:sldId id="801" r:id="rId388"/>
    <p:sldId id="1148" r:id="rId389"/>
    <p:sldId id="1149" r:id="rId390"/>
    <p:sldId id="851" r:id="rId391"/>
    <p:sldId id="331" r:id="rId392"/>
    <p:sldId id="1205" r:id="rId393"/>
    <p:sldId id="914" r:id="rId394"/>
    <p:sldId id="852" r:id="rId395"/>
    <p:sldId id="1155" r:id="rId396"/>
    <p:sldId id="1156" r:id="rId397"/>
    <p:sldId id="896" r:id="rId398"/>
    <p:sldId id="1159" r:id="rId399"/>
    <p:sldId id="686" r:id="rId400"/>
    <p:sldId id="685" r:id="rId401"/>
    <p:sldId id="1202" r:id="rId402"/>
    <p:sldId id="302" r:id="rId403"/>
    <p:sldId id="303" r:id="rId404"/>
    <p:sldId id="1130" r:id="rId405"/>
    <p:sldId id="1203" r:id="rId406"/>
    <p:sldId id="305" r:id="rId407"/>
    <p:sldId id="306" r:id="rId408"/>
    <p:sldId id="308" r:id="rId409"/>
    <p:sldId id="1131" r:id="rId410"/>
    <p:sldId id="1132" r:id="rId411"/>
    <p:sldId id="1133" r:id="rId412"/>
    <p:sldId id="313" r:id="rId413"/>
    <p:sldId id="1204" r:id="rId414"/>
    <p:sldId id="1134" r:id="rId415"/>
    <p:sldId id="1135" r:id="rId416"/>
    <p:sldId id="1136" r:id="rId417"/>
    <p:sldId id="1137" r:id="rId418"/>
    <p:sldId id="1138" r:id="rId419"/>
    <p:sldId id="1139" r:id="rId420"/>
    <p:sldId id="1140" r:id="rId421"/>
    <p:sldId id="1078" r:id="rId422"/>
    <p:sldId id="1141" r:id="rId423"/>
    <p:sldId id="1142" r:id="rId424"/>
    <p:sldId id="1143" r:id="rId425"/>
    <p:sldId id="1144" r:id="rId426"/>
    <p:sldId id="1145" r:id="rId427"/>
    <p:sldId id="1146" r:id="rId428"/>
    <p:sldId id="1147" r:id="rId429"/>
    <p:sldId id="1061" r:id="rId430"/>
    <p:sldId id="1062" r:id="rId431"/>
    <p:sldId id="1063" r:id="rId432"/>
    <p:sldId id="1170" r:id="rId433"/>
    <p:sldId id="1064" r:id="rId434"/>
    <p:sldId id="1065" r:id="rId435"/>
    <p:sldId id="342" r:id="rId436"/>
    <p:sldId id="1067" r:id="rId437"/>
    <p:sldId id="1068" r:id="rId438"/>
    <p:sldId id="727" r:id="rId439"/>
    <p:sldId id="728" r:id="rId440"/>
    <p:sldId id="781" r:id="rId441"/>
    <p:sldId id="1007" r:id="rId442"/>
    <p:sldId id="730" r:id="rId443"/>
    <p:sldId id="1157" r:id="rId444"/>
    <p:sldId id="1158" r:id="rId445"/>
    <p:sldId id="775" r:id="rId446"/>
    <p:sldId id="734" r:id="rId447"/>
    <p:sldId id="735" r:id="rId448"/>
    <p:sldId id="738" r:id="rId449"/>
    <p:sldId id="774" r:id="rId450"/>
    <p:sldId id="737" r:id="rId451"/>
    <p:sldId id="740" r:id="rId452"/>
    <p:sldId id="968" r:id="rId453"/>
    <p:sldId id="969" r:id="rId454"/>
    <p:sldId id="1045" r:id="rId455"/>
    <p:sldId id="986" r:id="rId456"/>
    <p:sldId id="427" r:id="rId457"/>
    <p:sldId id="688" r:id="rId458"/>
    <p:sldId id="689" r:id="rId459"/>
    <p:sldId id="731" r:id="rId460"/>
    <p:sldId id="732" r:id="rId461"/>
    <p:sldId id="758" r:id="rId462"/>
    <p:sldId id="759" r:id="rId463"/>
    <p:sldId id="916" r:id="rId464"/>
    <p:sldId id="917" r:id="rId465"/>
    <p:sldId id="840" r:id="rId466"/>
    <p:sldId id="841" r:id="rId467"/>
    <p:sldId id="939" r:id="rId468"/>
    <p:sldId id="766" r:id="rId469"/>
    <p:sldId id="767" r:id="rId470"/>
    <p:sldId id="776" r:id="rId471"/>
    <p:sldId id="752" r:id="rId472"/>
    <p:sldId id="753" r:id="rId473"/>
    <p:sldId id="764" r:id="rId474"/>
    <p:sldId id="765" r:id="rId475"/>
    <p:sldId id="874" r:id="rId476"/>
    <p:sldId id="946" r:id="rId477"/>
    <p:sldId id="777" r:id="rId478"/>
    <p:sldId id="762" r:id="rId479"/>
    <p:sldId id="763" r:id="rId480"/>
    <p:sldId id="769" r:id="rId481"/>
    <p:sldId id="770" r:id="rId482"/>
    <p:sldId id="873" r:id="rId483"/>
    <p:sldId id="875" r:id="rId484"/>
    <p:sldId id="1069" r:id="rId485"/>
    <p:sldId id="943" r:id="rId486"/>
    <p:sldId id="755" r:id="rId487"/>
    <p:sldId id="754" r:id="rId488"/>
    <p:sldId id="760" r:id="rId489"/>
    <p:sldId id="952" r:id="rId490"/>
    <p:sldId id="768" r:id="rId491"/>
    <p:sldId id="761" r:id="rId492"/>
    <p:sldId id="861" r:id="rId493"/>
    <p:sldId id="862" r:id="rId494"/>
    <p:sldId id="756" r:id="rId495"/>
    <p:sldId id="771" r:id="rId496"/>
    <p:sldId id="876" r:id="rId497"/>
    <p:sldId id="877" r:id="rId498"/>
    <p:sldId id="778" r:id="rId499"/>
    <p:sldId id="779" r:id="rId500"/>
    <p:sldId id="834" r:id="rId501"/>
    <p:sldId id="780" r:id="rId502"/>
    <p:sldId id="833" r:id="rId503"/>
    <p:sldId id="783" r:id="rId504"/>
    <p:sldId id="880" r:id="rId505"/>
    <p:sldId id="881" r:id="rId506"/>
    <p:sldId id="879" r:id="rId507"/>
    <p:sldId id="866" r:id="rId508"/>
    <p:sldId id="878" r:id="rId509"/>
    <p:sldId id="867" r:id="rId510"/>
    <p:sldId id="868" r:id="rId511"/>
    <p:sldId id="870" r:id="rId512"/>
    <p:sldId id="871" r:id="rId513"/>
    <p:sldId id="869" r:id="rId514"/>
    <p:sldId id="1033" r:id="rId515"/>
    <p:sldId id="1021" r:id="rId516"/>
    <p:sldId id="1022" r:id="rId517"/>
    <p:sldId id="1023" r:id="rId518"/>
    <p:sldId id="1024" r:id="rId519"/>
    <p:sldId id="1025" r:id="rId520"/>
    <p:sldId id="1027" r:id="rId521"/>
    <p:sldId id="1028" r:id="rId522"/>
    <p:sldId id="1029" r:id="rId523"/>
    <p:sldId id="1030" r:id="rId524"/>
    <p:sldId id="1032" r:id="rId525"/>
    <p:sldId id="1031" r:id="rId526"/>
    <p:sldId id="885" r:id="rId527"/>
    <p:sldId id="1074" r:id="rId528"/>
    <p:sldId id="976" r:id="rId529"/>
    <p:sldId id="933" r:id="rId530"/>
    <p:sldId id="954" r:id="rId531"/>
    <p:sldId id="788" r:id="rId532"/>
    <p:sldId id="988" r:id="rId533"/>
    <p:sldId id="1026" r:id="rId534"/>
    <p:sldId id="1106" r:id="rId535"/>
    <p:sldId id="858" r:id="rId5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2658E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tableStyles" Target="tableStyles.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notesMaster" Target="notesMasters/notesMaster1.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presProps" Target="pres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theme" Target="theme/theme1.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commentAuthors" Target="commentAuthor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viewProps" Target="viewProps.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416</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7/4/2020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7/4/2020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29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29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0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2.gif"/><Relationship Id="rId2" Type="http://schemas.openxmlformats.org/officeDocument/2006/relationships/image" Target="../media/image151.gif"/><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1124744"/>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308324"/>
          </a:xfrm>
          <a:prstGeom prst="rect">
            <a:avLst/>
          </a:prstGeom>
        </p:spPr>
        <p:txBody>
          <a:bodyPr wrap="square">
            <a:spAutoFit/>
          </a:bodyPr>
          <a:lstStyle/>
          <a:p>
            <a:r>
              <a:rPr lang="en-US" sz="2000" dirty="0">
                <a:solidFill>
                  <a:srgbClr val="FF0000"/>
                </a:solidFill>
                <a:latin typeface="Gill Sans MT (Body)"/>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951546684"/>
              </p:ext>
            </p:extLst>
          </p:nvPr>
        </p:nvGraphicFramePr>
        <p:xfrm>
          <a:off x="335360" y="1052145"/>
          <a:ext cx="11521280" cy="4927041"/>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rPr>
                        <a:t>File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rPr>
                        <a:t>Database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9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9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9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9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Centralization</a:t>
                      </a:r>
                      <a:r>
                        <a:rPr lang="en-IN" sz="19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9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9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9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767408" y="3717032"/>
            <a:ext cx="10657184"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a:t>
            </a:r>
            <a:r>
              <a:rPr lang="en-IN" sz="2200" b="1" dirty="0">
                <a:latin typeface="Segoe UI Light" panose="020B0502040204020203" pitchFamily="34" charset="0"/>
                <a:cs typeface="Segoe UI Light" panose="020B0502040204020203" pitchFamily="34" charset="0"/>
              </a:rPr>
              <a:t>USE</a:t>
            </a:r>
            <a:r>
              <a:rPr lang="en-IN" sz="2200" dirty="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db_name</a:t>
            </a:r>
            <a:r>
              <a:rPr lang="en-IN" sz="2200" dirty="0">
                <a:latin typeface="Segoe UI Light" panose="020B0502040204020203" pitchFamily="34" charset="0"/>
                <a:cs typeface="Segoe UI Light" panose="020B0502040204020203" pitchFamily="34" charset="0"/>
              </a:rPr>
              <a:t>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data</a:t>
            </a:r>
            <a:r>
              <a:rPr lang="en-US" sz="2000" b="1" dirty="0">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400110"/>
          </a:xfrm>
          <a:prstGeom prst="rect">
            <a:avLst/>
          </a:prstGeom>
          <a:noFill/>
        </p:spPr>
        <p:txBody>
          <a:bodyPr wrap="square">
            <a:spAutoFit/>
          </a:bodyPr>
          <a:lstStyle/>
          <a:p>
            <a:r>
              <a:rPr lang="en-IN" sz="2000" dirty="0">
                <a:latin typeface="Segoe UI Light" panose="020B0502040204020203" pitchFamily="34"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609600" y="1447800"/>
            <a:ext cx="109728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609600" y="50128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435494"/>
            <a:ext cx="11377264" cy="70788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E.F. Codd.</a:t>
            </a:r>
            <a:r>
              <a:rPr lang="en-IN" sz="20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278094"/>
          </a:xfrm>
          <a:prstGeom prst="rect">
            <a:avLst/>
          </a:prstGeom>
        </p:spPr>
        <p:txBody>
          <a:bodyPr wrap="square">
            <a:spAutoFit/>
          </a:bodyPr>
          <a:lstStyle/>
          <a:p>
            <a:pPr algn="just"/>
            <a:r>
              <a:rPr lang="en-US" sz="2000" b="1" dirty="0">
                <a:solidFill>
                  <a:schemeClr val="tx1">
                    <a:lumMod val="85000"/>
                    <a:lumOff val="15000"/>
                  </a:schemeClr>
                </a:solidFill>
                <a:latin typeface="Gentium Basic"/>
              </a:rPr>
              <a:t>Tables</a:t>
            </a:r>
            <a:r>
              <a:rPr lang="en-US" sz="2000" dirty="0">
                <a:solidFill>
                  <a:schemeClr val="tx1">
                    <a:lumMod val="85000"/>
                    <a:lumOff val="15000"/>
                  </a:schemeClr>
                </a:solidFill>
                <a:latin typeface="Gentium Basic"/>
              </a:rPr>
              <a:t> − In relational model, relations are saved in the form of Tables. A table has rows and columns.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 </a:t>
            </a:r>
            <a:r>
              <a:rPr lang="en-US" sz="2000" dirty="0">
                <a:solidFill>
                  <a:schemeClr val="tx1">
                    <a:lumMod val="85000"/>
                    <a:lumOff val="15000"/>
                  </a:schemeClr>
                </a:solidFill>
                <a:latin typeface="Gentium Basic"/>
              </a:rPr>
              <a:t>− </a:t>
            </a:r>
            <a:r>
              <a:rPr lang="en-US" dirty="0">
                <a:solidFill>
                  <a:schemeClr val="tx1">
                    <a:lumMod val="85000"/>
                    <a:lumOff val="15000"/>
                  </a:schemeClr>
                </a:solidFill>
              </a:rPr>
              <a:t> </a:t>
            </a:r>
            <a:r>
              <a:rPr lang="en-US" sz="2000" dirty="0">
                <a:solidFill>
                  <a:schemeClr val="tx1">
                    <a:lumMod val="85000"/>
                    <a:lumOff val="15000"/>
                  </a:schemeClr>
                </a:solidFill>
                <a:latin typeface="Gentium Basic"/>
              </a:rPr>
              <a:t>Attributes are the properties that define a relation. e.g.; ID, firstName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Tuple</a:t>
            </a:r>
            <a:r>
              <a:rPr lang="en-US" sz="2000" dirty="0">
                <a:solidFill>
                  <a:schemeClr val="tx1">
                    <a:lumMod val="85000"/>
                    <a:lumOff val="15000"/>
                  </a:schemeClr>
                </a:solidFill>
                <a:latin typeface="Gentium Basic"/>
              </a:rPr>
              <a:t> − A single row of a table, which contains a single record for that relation is called a tuple.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Relation</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schema</a:t>
            </a:r>
            <a:r>
              <a:rPr lang="en-US" sz="2000" dirty="0">
                <a:solidFill>
                  <a:schemeClr val="tx1">
                    <a:lumMod val="85000"/>
                    <a:lumOff val="15000"/>
                  </a:schemeClr>
                </a:solidFill>
                <a:latin typeface="Gentium Basic"/>
              </a:rPr>
              <a:t> − A relation schema describes the relation name (table name) with its attribute (columns) names.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domain</a:t>
            </a:r>
            <a:r>
              <a:rPr lang="en-US" sz="2000" dirty="0">
                <a:solidFill>
                  <a:schemeClr val="tx1">
                    <a:lumMod val="85000"/>
                    <a:lumOff val="15000"/>
                  </a:schemeClr>
                </a:solidFill>
                <a:latin typeface="Gentium Basic"/>
              </a:rPr>
              <a:t> − Every attribute has some pre-defined datatypes, known as attribute domain.</a:t>
            </a:r>
          </a:p>
          <a:p>
            <a:pPr algn="just"/>
            <a:endParaRPr lang="en-US" dirty="0">
              <a:solidFill>
                <a:schemeClr val="tx1">
                  <a:lumMod val="85000"/>
                  <a:lumOff val="15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1523802" y="4047450"/>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624408" y="1412776"/>
            <a:ext cx="9144000" cy="369332"/>
          </a:xfrm>
          <a:prstGeom prst="rect">
            <a:avLst/>
          </a:prstGeom>
        </p:spPr>
        <p:txBody>
          <a:bodyPr wrap="square">
            <a:spAutoFit/>
          </a:bodyPr>
          <a:lstStyle/>
          <a:p>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369331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 (attribute domain)</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5497488" y="1556792"/>
            <a:ext cx="6480720" cy="707886"/>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3167" y="3897871"/>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551384" y="1015271"/>
            <a:ext cx="11305255" cy="830997"/>
          </a:xfrm>
          <a:prstGeom prst="rect">
            <a:avLst/>
          </a:prstGeom>
          <a:solidFill>
            <a:schemeClr val="bg1"/>
          </a:solidFill>
        </p:spPr>
        <p:txBody>
          <a:bodyPr wrap="square">
            <a:spAutoFit/>
          </a:bodyPr>
          <a:lstStyle/>
          <a:p>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chemeClr val="tx1">
                    <a:lumMod val="50000"/>
                    <a:lumOff val="50000"/>
                  </a:schemeClr>
                </a:solidFill>
                <a:latin typeface="Segoe UI Light" panose="020B0502040204020203" pitchFamily="34" charset="0"/>
                <a:cs typeface="Segoe UI Light" panose="020B0502040204020203" pitchFamily="34" charset="0"/>
              </a:rPr>
              <a:t>identifier </a:t>
            </a:r>
            <a:r>
              <a:rPr lang="en-IN" sz="2400" b="1" dirty="0">
                <a:solidFill>
                  <a:schemeClr val="tx1">
                    <a:lumMod val="50000"/>
                    <a:lumOff val="50000"/>
                  </a:schemeClr>
                </a:solidFill>
                <a:latin typeface="Segoe UI Light" panose="020B0502040204020203" pitchFamily="34" charset="0"/>
                <a:cs typeface="Segoe UI Light" panose="020B0502040204020203" pitchFamily="34" charset="0"/>
              </a:rPr>
              <a:t>( ` )</a:t>
            </a:r>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 or </a:t>
            </a:r>
            <a:r>
              <a:rPr lang="en-IN" sz="2400" b="1" i="1" dirty="0">
                <a:solidFill>
                  <a:schemeClr val="tx1">
                    <a:lumMod val="50000"/>
                    <a:lumOff val="50000"/>
                  </a:schemeClr>
                </a:solidFill>
                <a:latin typeface="Segoe UI Light" panose="020B0502040204020203" pitchFamily="34" charset="0"/>
                <a:cs typeface="Segoe UI Light" panose="020B0502040204020203" pitchFamily="34" charset="0"/>
              </a:rPr>
              <a:t>string quoting </a:t>
            </a:r>
            <a:r>
              <a:rPr lang="en-IN" sz="2400" b="1" dirty="0">
                <a:solidFill>
                  <a:schemeClr val="tx1">
                    <a:lumMod val="50000"/>
                    <a:lumOff val="50000"/>
                  </a:schemeClr>
                </a:solidFill>
                <a:latin typeface="Segoe UI Light" panose="020B0502040204020203" pitchFamily="34" charset="0"/>
                <a:cs typeface="Segoe UI Light" panose="020B0502040204020203" pitchFamily="34" charset="0"/>
              </a:rPr>
              <a:t>( ' </a:t>
            </a:r>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or</a:t>
            </a:r>
            <a:r>
              <a:rPr lang="en-IN" sz="2400" b="1" dirty="0">
                <a:solidFill>
                  <a:schemeClr val="tx1">
                    <a:lumMod val="50000"/>
                    <a:lumOff val="50000"/>
                  </a:schemeClr>
                </a:solidFill>
                <a:latin typeface="Segoe UI Light" panose="020B0502040204020203" pitchFamily="34" charset="0"/>
                <a:cs typeface="Segoe UI Light" panose="020B0502040204020203" pitchFamily="34" charset="0"/>
              </a:rPr>
              <a:t> " )</a:t>
            </a:r>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3432"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9277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a:t>
            </a:r>
            <a:r>
              <a:rPr lang="en-IN" sz="2400"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119337" y="1727607"/>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IN" dirty="0">
                <a:latin typeface="Arial" panose="020B0604020202020204" pitchFamily="34" charset="0"/>
                <a:cs typeface="Arial" panose="020B0604020202020204" pitchFamily="34" charset="0"/>
              </a:rPr>
              <a:t>empno  </a:t>
            </a:r>
            <a:r>
              <a:rPr lang="en-US" dirty="0">
                <a:solidFill>
                  <a:srgbClr val="0077AA"/>
                </a:solidFill>
                <a:latin typeface="Arial" panose="020B0604020202020204" pitchFamily="34" charset="0"/>
                <a:cs typeface="Arial" panose="020B0604020202020204" pitchFamily="34" charset="0"/>
              </a:rPr>
              <a:t>as</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EmployeeID</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IN" dirty="0">
                <a:latin typeface="Arial" panose="020B0604020202020204" pitchFamily="34" charset="0"/>
                <a:cs typeface="Arial" panose="020B0604020202020204" pitchFamily="34" charset="0"/>
              </a:rPr>
              <a:t>ID  </a:t>
            </a:r>
            <a:r>
              <a:rPr lang="en-US" dirty="0">
                <a:solidFill>
                  <a:srgbClr val="0077AA"/>
                </a:solidFill>
                <a:latin typeface="Arial" panose="020B0604020202020204" pitchFamily="34" charset="0"/>
                <a:cs typeface="Arial" panose="020B0604020202020204" pitchFamily="34" charset="0"/>
              </a:rPr>
              <a:t>as</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 ID', </a:t>
            </a:r>
            <a:r>
              <a:rPr lang="en-IN" dirty="0">
                <a:latin typeface="Arial" panose="020B0604020202020204" pitchFamily="34" charset="0"/>
                <a:cs typeface="Arial" panose="020B0604020202020204" pitchFamily="34" charset="0"/>
              </a:rPr>
              <a:t>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 Name"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 employee;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9945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997809333"/>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263352" y="620688"/>
            <a:ext cx="11377264"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15663"/>
          </a:xfrm>
          <a:prstGeom prst="rect">
            <a:avLst/>
          </a:prstGeom>
        </p:spPr>
        <p:txBody>
          <a:bodyPr wrap="square">
            <a:spAutoFit/>
          </a:bodyPr>
          <a:lstStyle/>
          <a:p>
            <a:r>
              <a:rPr lang="en-IN" sz="2000" dirty="0">
                <a:solidFill>
                  <a:srgbClr val="FF0000"/>
                </a:solidFill>
              </a:rPr>
              <a:t>NOTE: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3068960"/>
            <a:ext cx="11201132"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IF(1 &gt; 2, 2, 3) </a:t>
            </a:r>
            <a:r>
              <a:rPr lang="en-US" dirty="0">
                <a:latin typeface="Arial" panose="020B0604020202020204" pitchFamily="34" charset="0"/>
                <a:ea typeface="Times New Roman" panose="02020603050405020304" pitchFamily="18" charset="0"/>
                <a:cs typeface="Arial" panose="020B0604020202020204" pitchFamily="34" charset="0"/>
              </a:rPr>
              <a:t>as R1;</a:t>
            </a:r>
          </a:p>
          <a:p>
            <a:pPr marL="342900" indent="-342900">
              <a:buFont typeface="Arial" panose="020B0604020202020204" pitchFamily="34" charset="0"/>
              <a:buChar char="•"/>
            </a:pPr>
            <a:endParaRPr lang="en-US" dirty="0">
              <a:latin typeface="Arial" panose="020B0604020202020204"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IF(sal = 3000, 'Ok', 'Not Bad') </a:t>
            </a:r>
            <a:r>
              <a:rPr lang="en-US" dirty="0">
                <a:latin typeface="Arial" panose="020B0604020202020204" pitchFamily="34" charset="0"/>
                <a:ea typeface="Times New Roman" panose="02020603050405020304" pitchFamily="18" charset="0"/>
                <a:cs typeface="Arial" panose="020B0604020202020204" pitchFamily="34" charset="0"/>
              </a:rPr>
              <a:t>R1</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IF(sal = 3000 and ename = 'FORD', 'Y', 'N') </a:t>
            </a:r>
            <a:r>
              <a:rPr lang="en-US" dirty="0">
                <a:latin typeface="Arial" panose="020B0604020202020204" pitchFamily="34" charset="0"/>
                <a:ea typeface="Times New Roman" panose="02020603050405020304" pitchFamily="18" charset="0"/>
                <a:cs typeface="Arial" panose="020B0604020202020204" pitchFamily="34" charset="0"/>
              </a:rPr>
              <a:t>R1</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IF(comm is NULL &amp;&amp; ename = 'FORD', 'Y', 'N') </a:t>
            </a:r>
            <a:r>
              <a:rPr lang="en-US" dirty="0">
                <a:latin typeface="Arial" panose="020B0604020202020204"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IF(deptno = 10, 'Sales', IF(deptno = 20 , 'Purchase' ,'N/A')) </a:t>
            </a:r>
            <a:r>
              <a:rPr lang="en-IN" dirty="0">
                <a:latin typeface="Arial" panose="020B0604020202020204" pitchFamily="34" charset="0"/>
                <a:ea typeface="Times New Roman" panose="02020603050405020304" pitchFamily="18" charset="0"/>
                <a:cs typeface="Arial" panose="020B0604020202020204" pitchFamily="34" charset="0"/>
              </a:rPr>
              <a:t>R1</a:t>
            </a:r>
            <a:r>
              <a:rPr lang="en-IN" dirty="0">
                <a:latin typeface="Arial" panose="020B0604020202020204"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5" y="4205297"/>
            <a:ext cx="11568891"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490779" y="1291128"/>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647541112"/>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51384" y="1197271"/>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515948854"/>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51384" y="1915168"/>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575477"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sp>
        <p:nvSpPr>
          <p:cNvPr id="6" name="Rectangle 5"/>
          <p:cNvSpPr/>
          <p:nvPr/>
        </p:nvSpPr>
        <p:spPr>
          <a:xfrm>
            <a:off x="575477" y="1584682"/>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7" name="Table 6">
            <a:extLst>
              <a:ext uri="{FF2B5EF4-FFF2-40B4-BE49-F238E27FC236}">
                <a16:creationId xmlns:a16="http://schemas.microsoft.com/office/drawing/2014/main" id="{E382D655-0397-4615-A280-2A95C8E6F2D4}"/>
              </a:ext>
            </a:extLst>
          </p:cNvPr>
          <p:cNvGraphicFramePr>
            <a:graphicFrameLocks noGrp="1"/>
          </p:cNvGraphicFramePr>
          <p:nvPr>
            <p:extLst>
              <p:ext uri="{D42A27DB-BD31-4B8C-83A1-F6EECF244321}">
                <p14:modId xmlns:p14="http://schemas.microsoft.com/office/powerpoint/2010/main" val="2019814663"/>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31919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575477" y="1336094"/>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sp>
        <p:nvSpPr>
          <p:cNvPr id="7" name="Rectangle 6"/>
          <p:cNvSpPr/>
          <p:nvPr/>
        </p:nvSpPr>
        <p:spPr>
          <a:xfrm>
            <a:off x="575477" y="190754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DATE_SUB()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SUBDATE().</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4315798"/>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157537713"/>
              </p:ext>
            </p:extLst>
          </p:nvPr>
        </p:nvGraphicFramePr>
        <p:xfrm>
          <a:off x="335360" y="2564904"/>
          <a:ext cx="10153128" cy="192024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latin typeface="Liberation Mono"/>
                          <a:cs typeface="Arial" panose="020B0604020202020204" pitchFamily="34" charset="0"/>
                        </a:rPr>
                        <a:t>MICROSECOND</a:t>
                      </a:r>
                    </a:p>
                  </a:txBody>
                  <a:tcPr/>
                </a:tc>
                <a:tc>
                  <a:txBody>
                    <a:bodyPr/>
                    <a:lstStyle/>
                    <a:p>
                      <a:r>
                        <a:rPr lang="en-IN" sz="1900" dirty="0">
                          <a:latin typeface="Liberation Mono"/>
                          <a:cs typeface="Arial" panose="020B0604020202020204" pitchFamily="34" charset="0"/>
                        </a:rPr>
                        <a:t>SECOND</a:t>
                      </a:r>
                    </a:p>
                  </a:txBody>
                  <a:tcPr/>
                </a:tc>
                <a:tc>
                  <a:txBody>
                    <a:bodyPr/>
                    <a:lstStyle/>
                    <a:p>
                      <a:r>
                        <a:rPr lang="en-IN" sz="1900" dirty="0">
                          <a:latin typeface="Liberation Mono"/>
                          <a:cs typeface="Arial" panose="020B0604020202020204" pitchFamily="34" charset="0"/>
                        </a:rPr>
                        <a:t>MINUTE</a:t>
                      </a:r>
                    </a:p>
                  </a:txBody>
                  <a:tcPr/>
                </a:tc>
                <a:tc>
                  <a:txBody>
                    <a:bodyPr/>
                    <a:lstStyle/>
                    <a:p>
                      <a:r>
                        <a:rPr lang="en-IN" sz="1900" dirty="0">
                          <a:latin typeface="Liberation Mono"/>
                          <a:cs typeface="Arial" panose="020B0604020202020204" pitchFamily="34" charset="0"/>
                        </a:rPr>
                        <a:t>HOUR</a:t>
                      </a:r>
                    </a:p>
                  </a:txBody>
                  <a:tcPr/>
                </a:tc>
                <a:tc>
                  <a:txBody>
                    <a:bodyPr/>
                    <a:lstStyle/>
                    <a:p>
                      <a:r>
                        <a:rPr lang="en-IN" sz="19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900" dirty="0">
                          <a:latin typeface="Liberation Mono"/>
                          <a:cs typeface="Arial" panose="020B0604020202020204" pitchFamily="34" charset="0"/>
                        </a:rPr>
                        <a:t>WEEK</a:t>
                      </a:r>
                    </a:p>
                  </a:txBody>
                  <a:tcPr/>
                </a:tc>
                <a:tc>
                  <a:txBody>
                    <a:bodyPr/>
                    <a:lstStyle/>
                    <a:p>
                      <a:r>
                        <a:rPr lang="en-IN" sz="1900" dirty="0">
                          <a:latin typeface="Liberation Mono"/>
                          <a:cs typeface="Arial" panose="020B0604020202020204" pitchFamily="34" charset="0"/>
                        </a:rPr>
                        <a:t>MONTH</a:t>
                      </a:r>
                    </a:p>
                  </a:txBody>
                  <a:tcPr/>
                </a:tc>
                <a:tc>
                  <a:txBody>
                    <a:bodyPr/>
                    <a:lstStyle/>
                    <a:p>
                      <a:r>
                        <a:rPr lang="en-IN" sz="1900" dirty="0">
                          <a:latin typeface="Liberation Mono"/>
                          <a:cs typeface="Arial" panose="020B0604020202020204" pitchFamily="34" charset="0"/>
                        </a:rPr>
                        <a:t>QUARTER</a:t>
                      </a:r>
                    </a:p>
                  </a:txBody>
                  <a:tcPr/>
                </a:tc>
                <a:tc>
                  <a:txBody>
                    <a:bodyPr/>
                    <a:lstStyle/>
                    <a:p>
                      <a:r>
                        <a:rPr lang="en-IN" sz="1900" dirty="0">
                          <a:latin typeface="Liberation Mono"/>
                          <a:cs typeface="Arial" panose="020B0604020202020204" pitchFamily="34" charset="0"/>
                        </a:rPr>
                        <a:t>YEAR</a:t>
                      </a: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MINUTE_SECOND</a:t>
                      </a:r>
                    </a:p>
                  </a:txBody>
                  <a:tcPr/>
                </a:tc>
                <a:tc>
                  <a:txBody>
                    <a:bodyPr/>
                    <a:lstStyle/>
                    <a:p>
                      <a:r>
                        <a:rPr lang="en-IN" sz="1900" dirty="0">
                          <a:latin typeface="Liberation Mono"/>
                          <a:cs typeface="Arial" panose="020B0604020202020204" pitchFamily="34" charset="0"/>
                        </a:rPr>
                        <a:t>HOUR_SECOND</a:t>
                      </a:r>
                    </a:p>
                  </a:txBody>
                  <a:tcPr/>
                </a:tc>
                <a:tc>
                  <a:txBody>
                    <a:bodyPr/>
                    <a:lstStyle/>
                    <a:p>
                      <a:r>
                        <a:rPr lang="en-IN" sz="1900" dirty="0">
                          <a:latin typeface="Liberation Mono"/>
                          <a:cs typeface="Arial" panose="020B0604020202020204" pitchFamily="34" charset="0"/>
                        </a:rPr>
                        <a:t>DAY_SECOND</a:t>
                      </a:r>
                    </a:p>
                  </a:txBody>
                  <a:tcPr/>
                </a:tc>
                <a:tc>
                  <a:txBody>
                    <a:bodyPr/>
                    <a:lstStyle/>
                    <a:p>
                      <a:r>
                        <a:rPr lang="en-IN" sz="1900" dirty="0">
                          <a:latin typeface="Liberation Mono"/>
                          <a:cs typeface="Arial" panose="020B0604020202020204" pitchFamily="34" charset="0"/>
                        </a:rPr>
                        <a:t>DAY_HOUR</a:t>
                      </a:r>
                    </a:p>
                  </a:txBody>
                  <a:tcPr/>
                </a:tc>
                <a:tc>
                  <a:txBody>
                    <a:bodyPr/>
                    <a:lstStyle/>
                    <a:p>
                      <a:endParaRPr lang="en-IN" sz="190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900" dirty="0">
                          <a:latin typeface="Liberation Mono"/>
                          <a:cs typeface="Arial" panose="020B0604020202020204" pitchFamily="34" charset="0"/>
                        </a:rPr>
                        <a:t>HOUR_MINUTE</a:t>
                      </a:r>
                    </a:p>
                  </a:txBody>
                  <a:tcPr/>
                </a:tc>
                <a:tc>
                  <a:txBody>
                    <a:bodyPr/>
                    <a:lstStyle/>
                    <a:p>
                      <a:r>
                        <a:rPr lang="en-IN" sz="1900" dirty="0">
                          <a:latin typeface="Liberation Mono"/>
                          <a:cs typeface="Arial" panose="020B0604020202020204" pitchFamily="34" charset="0"/>
                        </a:rPr>
                        <a:t>DAY_MINUTE</a:t>
                      </a:r>
                    </a:p>
                  </a:txBody>
                  <a:tcPr/>
                </a:tc>
                <a:tc>
                  <a:txBody>
                    <a:bodyPr/>
                    <a:lstStyle/>
                    <a:p>
                      <a:r>
                        <a:rPr lang="en-IN" sz="1900" dirty="0">
                          <a:latin typeface="Liberation Mono"/>
                          <a:cs typeface="Arial" panose="020B0604020202020204" pitchFamily="34" charset="0"/>
                        </a:rPr>
                        <a:t>YEAR_MONTH</a:t>
                      </a:r>
                    </a:p>
                  </a:txBody>
                  <a:tcPr/>
                </a:tc>
                <a:tc>
                  <a:txBody>
                    <a:bodyPr/>
                    <a:lstStyle/>
                    <a:p>
                      <a:endParaRPr lang="en-IN" sz="1900" dirty="0">
                        <a:latin typeface="Liberation Mono"/>
                        <a:cs typeface="Arial" panose="020B0604020202020204" pitchFamily="34" charset="0"/>
                      </a:endParaRP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019819489"/>
              </p:ext>
            </p:extLst>
          </p:nvPr>
        </p:nvGraphicFramePr>
        <p:xfrm>
          <a:off x="407368" y="814600"/>
          <a:ext cx="11377264" cy="427058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t> </a:t>
            </a:r>
            <a:r>
              <a:rPr lang="en-IN" dirty="0">
                <a:solidFill>
                  <a:srgbClr val="3F6971"/>
                </a:solidFill>
                <a:latin typeface="Arial" panose="020B0604020202020204" pitchFamily="34" charset="0"/>
              </a:rPr>
              <a:t>dayofweek</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endParaRPr lang="en-IN" sz="800" dirty="0">
              <a:solidFill>
                <a:srgbClr val="DD4A68"/>
              </a:solidFill>
              <a:latin typeface="Arial" panose="020B0604020202020204" pitchFamily="34" charset="0"/>
              <a:ea typeface="Times New Roman" panose="02020603050405020304" pitchFamily="18" charset="0"/>
            </a:endParaRPr>
          </a:p>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rPr>
              <a:t>dayofweek</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date_add</a:t>
            </a:r>
            <a:r>
              <a:rPr lang="en-IN" dirty="0">
                <a:solidFill>
                  <a:schemeClr val="bg1">
                    <a:lumMod val="65000"/>
                  </a:schemeClr>
                </a:solidFill>
                <a:latin typeface="Arial" panose="020B0604020202020204" pitchFamily="34" charset="0"/>
                <a:ea typeface="Times New Roman" panose="02020603050405020304" pitchFamily="18" charset="0"/>
              </a:rPr>
              <a:t> (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day</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weekday</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date_add</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day</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019947576"/>
              </p:ext>
            </p:extLst>
          </p:nvPr>
        </p:nvGraphicFramePr>
        <p:xfrm>
          <a:off x="407368" y="968951"/>
          <a:ext cx="11521280" cy="3828201"/>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900" b="0" i="0" kern="1200" dirty="0">
                          <a:solidFill>
                            <a:schemeClr val="tx1"/>
                          </a:solidFill>
                          <a:effectLst/>
                          <a:latin typeface="+mn-lt"/>
                          <a:ea typeface="+mn-ea"/>
                          <a:cs typeface="+mn-cs"/>
                        </a:rPr>
                        <a:t>Returns the number of days between two dates or datetimes.</a:t>
                      </a:r>
                      <a:endParaRPr lang="en-IN" sz="19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530120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17;</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54514055"/>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%a</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Abbreviated weekday name (Sun-Sat)</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%b</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Abbreviated month name (Jan-Dec)</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%c</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Month, numeric (0-12)</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with English suffix (0th, 1st, 2nd, 3rd, �)</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%e</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%f</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Microseconds (000000-999999)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735172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Minutes, numeric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900" kern="1200" dirty="0">
                          <a:solidFill>
                            <a:srgbClr val="0077AA"/>
                          </a:solidFill>
                          <a:latin typeface="Liberation Mono"/>
                          <a:ea typeface="+mn-ea"/>
                          <a:cs typeface="+mn-cs"/>
                        </a:rPr>
                        <a:t>%j</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year (001-366)</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900" kern="1200" dirty="0">
                          <a:solidFill>
                            <a:srgbClr val="0077AA"/>
                          </a:solidFill>
                          <a:latin typeface="Liberation Mono"/>
                          <a:ea typeface="+mn-ea"/>
                          <a:cs typeface="+mn-cs"/>
                        </a:rPr>
                        <a:t>%k</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900" kern="1200" dirty="0">
                          <a:solidFill>
                            <a:srgbClr val="0077AA"/>
                          </a:solidFill>
                          <a:latin typeface="Liberation Mono"/>
                          <a:ea typeface="+mn-ea"/>
                          <a:cs typeface="+mn-cs"/>
                        </a:rPr>
                        <a:t>%l</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name (January-December)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numeric (00-12)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900" kern="1200" dirty="0">
                          <a:solidFill>
                            <a:srgbClr val="0077AA"/>
                          </a:solidFill>
                          <a:latin typeface="Liberation Mono"/>
                          <a:ea typeface="+mn-ea"/>
                          <a:cs typeface="+mn-cs"/>
                        </a:rPr>
                        <a:t>%p</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900" kern="1200" dirty="0">
                          <a:solidFill>
                            <a:srgbClr val="0077AA"/>
                          </a:solidFill>
                          <a:latin typeface="Liberation Mono"/>
                          <a:ea typeface="+mn-ea"/>
                          <a:cs typeface="+mn-cs"/>
                        </a:rPr>
                        <a:t>%r</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76962598"/>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900" kern="1200" dirty="0">
                          <a:solidFill>
                            <a:srgbClr val="0077AA"/>
                          </a:solidFill>
                          <a:latin typeface="Liberation Mono"/>
                          <a:ea typeface="+mn-ea"/>
                          <a:cs typeface="+mn-cs"/>
                        </a:rPr>
                        <a:t>%T</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a:solidFill>
                            <a:schemeClr val="tx1"/>
                          </a:solidFill>
                          <a:effectLst/>
                          <a:latin typeface="Liberation Mono"/>
                          <a:ea typeface="Times New Roman" panose="02020603050405020304" pitchFamily="18" charset="0"/>
                          <a:cs typeface="+mn-cs"/>
                        </a:rPr>
                        <a:t>Time, 24-hour (hh:mm:ss)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Weekday name (Sunday-Saturday)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the week (0=Sunday, 6=Saturday)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four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two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'%Y'</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facts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261407" y="2349433"/>
            <a:ext cx="9145016" cy="1077218"/>
          </a:xfrm>
          <a:prstGeom prst="rect">
            <a:avLst/>
          </a:prstGeom>
          <a:noFill/>
        </p:spPr>
        <p:txBody>
          <a:bodyPr wrap="square" rtlCol="0">
            <a:spAutoFit/>
          </a:bodyPr>
          <a:lstStyle/>
          <a:p>
            <a:r>
              <a:rPr lang="en-US" sz="2400" dirty="0">
                <a:solidFill>
                  <a:srgbClr val="FF0000"/>
                </a:solidFill>
                <a:latin typeface="Gill Sans MT (Body)"/>
                <a:cs typeface="Arial" panose="020B0604020202020204" pitchFamily="34" charset="0"/>
              </a:rPr>
              <a:t>Remember:</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330354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6396962"/>
              </p:ext>
            </p:extLst>
          </p:nvPr>
        </p:nvGraphicFramePr>
        <p:xfrm>
          <a:off x="335360" y="787405"/>
          <a:ext cx="11521280" cy="56544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r>
                        <a:rPr kumimoji="0" lang="en-IN" sz="1900" kern="1200" dirty="0">
                          <a:solidFill>
                            <a:schemeClr val="tx1"/>
                          </a:solidFill>
                          <a:effectLst/>
                          <a:latin typeface="Liberation Mono"/>
                          <a:ea typeface="Times New Roman" panose="02020603050405020304" pitchFamily="18" charset="0"/>
                          <a:cs typeface="+mn-cs"/>
                        </a:rPr>
                        <a:t> </a:t>
                      </a:r>
                    </a:p>
                    <a:p>
                      <a:pPr algn="l">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ascii(ename)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char(65,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concat('</a:t>
                      </a:r>
                      <a:r>
                        <a:rPr kumimoji="0" lang="en-IN" sz="1900" b="1" kern="1200" dirty="0" err="1">
                          <a:solidFill>
                            <a:srgbClr val="365860"/>
                          </a:solidFill>
                          <a:effectLst/>
                          <a:latin typeface="Liberation Mono"/>
                          <a:ea typeface="Times New Roman" panose="02020603050405020304" pitchFamily="18" charset="0"/>
                          <a:cs typeface="+mn-cs"/>
                        </a:rPr>
                        <a:t>Mr.</a:t>
                      </a:r>
                      <a:r>
                        <a:rPr kumimoji="0" lang="en-IN" sz="1900" b="1" kern="1200" dirty="0">
                          <a:solidFill>
                            <a:srgbClr val="365860"/>
                          </a:solidFill>
                          <a:effectLst/>
                          <a:latin typeface="Liberation Mono"/>
                          <a:ea typeface="Times New Roman" panose="02020603050405020304" pitchFamily="18" charset="0"/>
                          <a:cs typeface="+mn-cs"/>
                        </a:rPr>
                        <a:t> ' , 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9807161"/>
              </p:ext>
            </p:extLst>
          </p:nvPr>
        </p:nvGraphicFramePr>
        <p:xfrm>
          <a:off x="335360" y="787405"/>
          <a:ext cx="11521280" cy="5075343"/>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a:t>
                      </a:r>
                      <a:r>
                        <a:rPr kumimoji="0" lang="en-IN" sz="1900" b="1" kern="1200" dirty="0" err="1">
                          <a:solidFill>
                            <a:srgbClr val="365860"/>
                          </a:solidFill>
                          <a:effectLst/>
                          <a:latin typeface="Liberation Mono"/>
                          <a:ea typeface="Times New Roman" panose="02020603050405020304" pitchFamily="18" charset="0"/>
                          <a:cs typeface="+mn-cs"/>
                        </a:rPr>
                        <a:t>Infoway</a:t>
                      </a:r>
                      <a:r>
                        <a:rPr kumimoji="0" lang="en-IN" sz="1900" b="1" kern="1200" dirty="0">
                          <a:solidFill>
                            <a:srgbClr val="365860"/>
                          </a:solidFill>
                          <a:effectLst/>
                          <a:latin typeface="Liberation Mono"/>
                          <a:ea typeface="Times New Roman" panose="02020603050405020304" pitchFamily="18" charset="0"/>
                          <a:cs typeface="+mn-cs"/>
                        </a:rPr>
                        <a:t>', 'Technologies', '</a:t>
                      </a:r>
                      <a:r>
                        <a:rPr kumimoji="0" lang="en-IN" sz="1900" b="1" kern="1200" dirty="0" err="1">
                          <a:solidFill>
                            <a:srgbClr val="365860"/>
                          </a:solidFill>
                          <a:effectLst/>
                          <a:latin typeface="Liberation Mono"/>
                          <a:ea typeface="Times New Roman" panose="02020603050405020304" pitchFamily="18" charset="0"/>
                          <a:cs typeface="+mn-cs"/>
                        </a:rPr>
                        <a:t>Kothrud</a:t>
                      </a:r>
                      <a:r>
                        <a:rPr kumimoji="0" lang="en-IN" sz="1900" b="1" kern="1200" dirty="0">
                          <a:solidFill>
                            <a:srgbClr val="365860"/>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1017101"/>
              </p:ext>
            </p:extLst>
          </p:nvPr>
        </p:nvGraphicFramePr>
        <p:xfrm>
          <a:off x="335360" y="787404"/>
          <a:ext cx="11521280" cy="4962735"/>
        </p:xfrm>
        <a:graphic>
          <a:graphicData uri="http://schemas.openxmlformats.org/drawingml/2006/table">
            <a:tbl>
              <a:tblPr firstRow="1" bandRow="1">
                <a:tableStyleId>{7E9639D4-E3E2-4D34-9284-5A2195B3D0D7}</a:tableStyleId>
              </a:tblPr>
              <a:tblGrid>
                <a:gridCol w="280831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pune</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field(NULL,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is a synonym for UPPER().</a:t>
                      </a:r>
                      <a:r>
                        <a:rPr kumimoji="0" lang="en-IN" sz="190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3094414"/>
              </p:ext>
            </p:extLst>
          </p:nvPr>
        </p:nvGraphicFramePr>
        <p:xfrm>
          <a:off x="407368" y="787405"/>
          <a:ext cx="11377264" cy="4801869"/>
        </p:xfrm>
        <a:graphic>
          <a:graphicData uri="http://schemas.openxmlformats.org/drawingml/2006/table">
            <a:tbl>
              <a:tblPr firstRow="1" bandRow="1">
                <a:tableStyleId>{7E9639D4-E3E2-4D34-9284-5A2195B3D0D7}</a:tableStyleId>
              </a:tblPr>
              <a:tblGrid>
                <a:gridCol w="3923194">
                  <a:extLst>
                    <a:ext uri="{9D8B030D-6E8A-4147-A177-3AD203B41FA5}">
                      <a16:colId xmlns:a16="http://schemas.microsoft.com/office/drawing/2014/main" val="20000"/>
                    </a:ext>
                  </a:extLst>
                </a:gridCol>
                <a:gridCol w="745407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TRIM(LEADING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ABCxxx</a:t>
                      </a:r>
                      <a:r>
                        <a:rPr kumimoji="0" lang="en-IN" sz="1900" b="1" kern="1200" dirty="0">
                          <a:solidFill>
                            <a:schemeClr val="tx1"/>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TRIM(BOTH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chemeClr val="tx1"/>
                          </a:solidFill>
                          <a:effectLst/>
                          <a:latin typeface="Liberation Mono"/>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TRIM(TRAILING 'xyz' FROM '</a:t>
                      </a:r>
                      <a:r>
                        <a:rPr kumimoji="0" lang="en-IN" sz="1900" b="1" kern="1200" dirty="0" err="1">
                          <a:solidFill>
                            <a:srgbClr val="365860"/>
                          </a:solidFill>
                          <a:effectLst/>
                          <a:latin typeface="Liberation Mono"/>
                          <a:ea typeface="Times New Roman" panose="02020603050405020304" pitchFamily="18" charset="0"/>
                          <a:cs typeface="+mn-cs"/>
                        </a:rPr>
                        <a:t>ABCxxyz</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5817879"/>
            <a:ext cx="11377264"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51822193"/>
              </p:ext>
            </p:extLst>
          </p:nvPr>
        </p:nvGraphicFramePr>
        <p:xfrm>
          <a:off x="407368" y="787405"/>
          <a:ext cx="11449272" cy="5823372"/>
        </p:xfrm>
        <a:graphic>
          <a:graphicData uri="http://schemas.openxmlformats.org/drawingml/2006/table">
            <a:tbl>
              <a:tblPr firstRow="1" bandRow="1">
                <a:tableStyleId>{7E9639D4-E3E2-4D34-9284-5A2195B3D0D7}</a:tableStyleId>
              </a:tblPr>
              <a:tblGrid>
                <a:gridCol w="3062863">
                  <a:extLst>
                    <a:ext uri="{9D8B030D-6E8A-4147-A177-3AD203B41FA5}">
                      <a16:colId xmlns:a16="http://schemas.microsoft.com/office/drawing/2014/main" val="20000"/>
                    </a:ext>
                  </a:extLst>
                </a:gridCol>
                <a:gridCol w="838640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SUBSTR() </a:t>
                      </a:r>
                      <a:r>
                        <a:rPr kumimoji="0" lang="en-US" sz="1900" b="1" kern="1200" dirty="0">
                          <a:solidFill>
                            <a:srgbClr val="FF0000"/>
                          </a:solidFill>
                          <a:effectLst/>
                          <a:latin typeface="Liberation Mono"/>
                          <a:ea typeface="Times New Roman" panose="02020603050405020304" pitchFamily="18" charset="0"/>
                          <a:cs typeface="+mn-cs"/>
                        </a:rPr>
                        <a:t>is a synonym for SUBSTRING().</a:t>
                      </a:r>
                      <a:endParaRPr kumimoji="0" lang="en-IN" sz="1900" b="1" kern="1200" dirty="0">
                        <a:solidFill>
                          <a:srgbClr val="FF0000"/>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-4, 4);</a:t>
                      </a: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MID(str, pos, len) </a:t>
                      </a:r>
                      <a:r>
                        <a:rPr kumimoji="0" lang="en-IN" sz="1900" b="1" kern="1200" dirty="0">
                          <a:solidFill>
                            <a:srgbClr val="FF0000"/>
                          </a:solidFill>
                          <a:effectLst/>
                          <a:latin typeface="Liberation Mono"/>
                          <a:ea typeface="Times New Roman" panose="02020603050405020304" pitchFamily="18" charset="0"/>
                          <a:cs typeface="+mn-cs"/>
                        </a:rPr>
                        <a:t>is a synonym for</a:t>
                      </a: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rgbClr val="FF0000"/>
                          </a:solidFill>
                          <a:effectLst/>
                          <a:latin typeface="Liberation Mono"/>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8087266"/>
              </p:ext>
            </p:extLst>
          </p:nvPr>
        </p:nvGraphicFramePr>
        <p:xfrm>
          <a:off x="335360" y="787404"/>
          <a:ext cx="11449272" cy="3522978"/>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t>
                      </a:r>
                      <a:r>
                        <a:rPr kumimoji="0" lang="en-IN" sz="1900" kern="1200">
                          <a:solidFill>
                            <a:schemeClr val="tx1"/>
                          </a:solidFill>
                          <a:effectLst/>
                          <a:latin typeface="Liberation Mono"/>
                          <a:ea typeface="Times New Roman" panose="02020603050405020304" pitchFamily="18" charset="0"/>
                          <a:cs typeface="+mn-cs"/>
                        </a:rPr>
                        <a:t>FLOOR value.</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MOD 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4787860"/>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Arial" panose="020B0604020202020204" pitchFamily="34" charset="0"/>
                <a:ea typeface="Times New Roman" panose="02020603050405020304" pitchFamily="18" charset="0"/>
              </a:rPr>
              <a:t>abs</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51341968"/>
              </p:ext>
            </p:extLst>
          </p:nvPr>
        </p:nvGraphicFramePr>
        <p:xfrm>
          <a:off x="335360" y="787404"/>
          <a:ext cx="11449272" cy="2622126"/>
        </p:xfrm>
        <a:graphic>
          <a:graphicData uri="http://schemas.openxmlformats.org/drawingml/2006/table">
            <a:tbl>
              <a:tblPr firstRow="1" bandRow="1">
                <a:tableStyleId>{7E9639D4-E3E2-4D34-9284-5A2195B3D0D7}</a:tableStyleId>
              </a:tblPr>
              <a:tblGrid>
                <a:gridCol w="2868549">
                  <a:extLst>
                    <a:ext uri="{9D8B030D-6E8A-4147-A177-3AD203B41FA5}">
                      <a16:colId xmlns:a16="http://schemas.microsoft.com/office/drawing/2014/main" val="20000"/>
                    </a:ext>
                  </a:extLst>
                </a:gridCol>
                <a:gridCol w="8580723">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335360" y="4005064"/>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bg2">
                    <a:lumMod val="50000"/>
                  </a:schemeClr>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26737"/>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Segoe UI Light" panose="020B0502040204020203" pitchFamily="34" charset="0"/>
                <a:ea typeface="Calibri" panose="020F0502020204030204" pitchFamily="34" charset="0"/>
                <a:cs typeface="Segoe UI Light" panose="020B0502040204020203" pitchFamily="34" charset="0"/>
              </a:rPr>
              <a:t>using JOINS</a:t>
            </a:r>
            <a:r>
              <a:rPr lang="en-IN" sz="2000" dirty="0">
                <a:latin typeface="Segoe UI Light" panose="020B0502040204020203" pitchFamily="34"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66985"/>
          </a:xfrm>
          <a:prstGeom prst="rect">
            <a:avLst/>
          </a:prstGeom>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                              </a:t>
            </a:r>
            <a:r>
              <a:rPr lang="en-IN" sz="2000" b="1" dirty="0">
                <a:solidFill>
                  <a:schemeClr val="accent4">
                    <a:lumMod val="50000"/>
                  </a:schemeClr>
                </a:solidFill>
                <a:latin typeface="Arial" panose="020B0604020202020204" pitchFamily="34" charset="0"/>
                <a:cs typeface="Arial" panose="020B0604020202020204" pitchFamily="34" charset="0"/>
              </a:rPr>
              <a:t>modifiers</a:t>
            </a:r>
            <a:endParaRPr lang="en-US" sz="2000" b="1" dirty="0">
              <a:solidFill>
                <a:schemeClr val="accent4">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SELECT</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b="1"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sz="2000" dirty="0">
                <a:solidFill>
                  <a:schemeClr val="tx1">
                    <a:lumMod val="95000"/>
                    <a:lumOff val="5000"/>
                  </a:schemeClr>
                </a:solidFill>
                <a:latin typeface="Arial" panose="020B0604020202020204" pitchFamily="34" charset="0"/>
                <a:cs typeface="Arial" panose="020B0604020202020204" pitchFamily="34" charset="0"/>
              </a:rPr>
              <a:t>] * /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1</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2</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a:t>
            </a:r>
            <a:r>
              <a:rPr lang="en-US" sz="2000" dirty="0">
                <a:solidFill>
                  <a:schemeClr val="bg2">
                    <a:lumMod val="50000"/>
                  </a:schemeClr>
                </a:solidFill>
                <a:latin typeface="Arial" panose="020B0604020202020204" pitchFamily="34" charset="0"/>
                <a:cs typeface="Arial" panose="020B0604020202020204" pitchFamily="34" charset="0"/>
              </a:rPr>
              <a:t>FROM</a:t>
            </a:r>
            <a:r>
              <a:rPr lang="en-US" sz="2000" dirty="0">
                <a:solidFill>
                  <a:schemeClr val="tx1">
                    <a:lumMod val="95000"/>
                    <a:lumOff val="5000"/>
                  </a:schemeClr>
                </a:solidFill>
                <a:latin typeface="Arial" panose="020B0604020202020204" pitchFamily="34" charset="0"/>
                <a:cs typeface="Arial" panose="020B0604020202020204" pitchFamily="34" charset="0"/>
              </a:rPr>
              <a:t> &lt;</a:t>
            </a:r>
            <a:r>
              <a:rPr lang="en-US" sz="2000" i="1" dirty="0">
                <a:solidFill>
                  <a:schemeClr val="tx1">
                    <a:lumMod val="95000"/>
                    <a:lumOff val="5000"/>
                  </a:schemeClr>
                </a:solidFill>
                <a:latin typeface="Arial" panose="020B0604020202020204" pitchFamily="34" charset="0"/>
                <a:cs typeface="Arial" panose="020B0604020202020204" pitchFamily="34" charset="0"/>
              </a:rPr>
              <a:t>r</a:t>
            </a:r>
            <a:r>
              <a:rPr lang="en-US" sz="2000" dirty="0">
                <a:solidFill>
                  <a:schemeClr val="tx1">
                    <a:lumMod val="95000"/>
                    <a:lumOff val="5000"/>
                  </a:schemeClr>
                </a:solidFill>
                <a:latin typeface="Arial" panose="020B0604020202020204" pitchFamily="34" charset="0"/>
                <a:cs typeface="Arial" panose="020B0604020202020204" pitchFamily="34" charset="0"/>
              </a:rPr>
              <a:t>&gt; [as] alias_name]</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WHERE</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GROUP</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HAVING</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ORDER</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LIMIT</a:t>
            </a:r>
            <a:r>
              <a:rPr lang="en-US" sz="2000" dirty="0">
                <a:solidFill>
                  <a:schemeClr val="tx1">
                    <a:lumMod val="95000"/>
                    <a:lumOff val="5000"/>
                  </a:schemeClr>
                </a:solidFill>
                <a:latin typeface="Arial" panose="020B0604020202020204" pitchFamily="34" charset="0"/>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397416"/>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cs typeface="Segoe UI Light" panose="020B0502040204020203"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tbl_name</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ORDER BY</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a</a:t>
            </a:r>
            <a:r>
              <a:rPr lang="en-IN" dirty="0">
                <a:solidFill>
                  <a:srgbClr val="9999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 </a:t>
            </a:r>
            <a:r>
              <a:rPr lang="en-IN" dirty="0">
                <a:solidFill>
                  <a:srgbClr val="0077AA"/>
                </a:solidFill>
                <a:latin typeface="Arial" panose="020B0604020202020204" pitchFamily="34" charset="0"/>
                <a:cs typeface="Arial" panose="020B0604020202020204" pitchFamily="34" charset="0"/>
              </a:rPr>
              <a:t>FROM</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tbl_name</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ORDER BY</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3" name="Rectangle 2"/>
          <p:cNvSpPr/>
          <p:nvPr/>
        </p:nvSpPr>
        <p:spPr>
          <a:xfrm>
            <a:off x="178645" y="5129897"/>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780928"/>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latin typeface="Arial" panose="020B0604020202020204" pitchFamily="34" charset="0"/>
                <a:ea typeface="Times New Roman" panose="02020603050405020304" pitchFamily="18" charset="0"/>
              </a:rPr>
              <a:t>comm;</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latin typeface="Arial" panose="020B0604020202020204" pitchFamily="34" charset="0"/>
                <a:ea typeface="Times New Roman" panose="02020603050405020304" pitchFamily="18" charset="0"/>
              </a:rPr>
              <a:t>comm</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dirty="0">
                <a:latin typeface="Arial" panose="020B0604020202020204" pitchFamily="34" charset="0"/>
                <a:cs typeface="Arial" panose="020B0604020202020204" pitchFamily="34" charset="0"/>
              </a:rPr>
              <a:t>ename, </a:t>
            </a:r>
            <a:r>
              <a:rPr lang="en-IN" dirty="0">
                <a:solidFill>
                  <a:srgbClr val="DD4A68"/>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solidFill>
                  <a:srgbClr val="DD4A68"/>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a:t>
            </a:r>
            <a:r>
              <a:rPr lang="en-IN" dirty="0">
                <a:solidFill>
                  <a:srgbClr val="DD4A68"/>
                </a:solidFill>
                <a:latin typeface="Arial" panose="020B0604020202020204" pitchFamily="34" charset="0"/>
                <a:ea typeface="Times New Roman" panose="02020603050405020304" pitchFamily="18" charset="0"/>
              </a:rPr>
              <a:t> desc</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3</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'manager'</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US"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solidFill>
                  <a:srgbClr val="DD4A68"/>
                </a:solidFill>
                <a:latin typeface="Arial" panose="020B0604020202020204" pitchFamily="34" charset="0"/>
                <a:ea typeface="Times New Roman" panose="02020603050405020304" pitchFamily="18" charset="0"/>
              </a:rPr>
              <a:t>ISNULL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a:t>
            </a:r>
            <a:r>
              <a:rPr lang="en-IN" dirty="0">
                <a:latin typeface="Arial" panose="020B0604020202020204" pitchFamily="34" charset="0"/>
                <a:ea typeface="Times New Roman" panose="02020603050405020304" pitchFamily="18" charset="0"/>
              </a:rPr>
              <a:t>'e'</a:t>
            </a:r>
            <a:r>
              <a:rPr lang="en-IN" dirty="0">
                <a:solidFill>
                  <a:srgbClr val="000000"/>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0" y="1916832"/>
            <a:ext cx="1207266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0" y="1916831"/>
            <a:ext cx="12000656"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50975"/>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cs typeface="Segoe UI Light" panose="020B0502040204020203"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07606583"/>
              </p:ext>
            </p:extLst>
          </p:nvPr>
        </p:nvGraphicFramePr>
        <p:xfrm>
          <a:off x="325647" y="1628800"/>
          <a:ext cx="8839200" cy="303784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900" dirty="0">
                          <a:solidFill>
                            <a:srgbClr val="0083A2"/>
                          </a:solidFill>
                          <a:latin typeface="Liberation Mono"/>
                          <a:cs typeface="Arial" panose="020B0604020202020204" pitchFamily="34" charset="0"/>
                        </a:rPr>
                        <a:t>!=, &lt;&gt;</a:t>
                      </a:r>
                    </a:p>
                  </a:txBody>
                  <a:tcPr anchor="ctr"/>
                </a:tc>
                <a:tc>
                  <a:txBody>
                    <a:bodyPr/>
                    <a:lstStyle/>
                    <a:p>
                      <a:r>
                        <a:rPr lang="en-IN" sz="19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900" dirty="0">
                          <a:solidFill>
                            <a:srgbClr val="0083A2"/>
                          </a:solidFill>
                          <a:latin typeface="Liberation Mono"/>
                          <a:cs typeface="Arial" panose="020B0604020202020204" pitchFamily="34" charset="0"/>
                        </a:rPr>
                        <a:t>&lt;=&gt;</a:t>
                      </a:r>
                    </a:p>
                  </a:txBody>
                  <a:tcPr anchor="ctr"/>
                </a:tc>
                <a:tc>
                  <a:txBody>
                    <a:bodyPr/>
                    <a:lstStyle/>
                    <a:p>
                      <a:r>
                        <a:rPr lang="en-IN" sz="19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1" y="5339189"/>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69084857"/>
              </p:ext>
            </p:extLst>
          </p:nvPr>
        </p:nvGraphicFramePr>
        <p:xfrm>
          <a:off x="335360" y="1628800"/>
          <a:ext cx="11377264" cy="153924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AND, &amp;&amp;</a:t>
                      </a:r>
                    </a:p>
                  </a:txBody>
                  <a:tcPr anchor="ctr"/>
                </a:tc>
                <a:tc>
                  <a:txBody>
                    <a:bodyPr/>
                    <a:lstStyle/>
                    <a:p>
                      <a:r>
                        <a:rPr lang="en-IN" sz="1900" dirty="0">
                          <a:latin typeface="Liberation Mono"/>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557334"/>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85004574"/>
              </p:ext>
            </p:extLst>
          </p:nvPr>
        </p:nvGraphicFramePr>
        <p:xfrm>
          <a:off x="335360" y="1605136"/>
          <a:ext cx="11449272" cy="3261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IS NULL</a:t>
                      </a:r>
                    </a:p>
                  </a:txBody>
                  <a:tcPr anchor="ctr"/>
                </a:tc>
                <a:tc>
                  <a:txBody>
                    <a:bodyPr/>
                    <a:lstStyle/>
                    <a:p>
                      <a:r>
                        <a:rPr lang="en-IN" sz="19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IS NOT NULL</a:t>
                      </a:r>
                    </a:p>
                  </a:txBody>
                  <a:tcPr anchor="ctr"/>
                </a:tc>
                <a:tc>
                  <a:txBody>
                    <a:bodyPr/>
                    <a:lstStyle/>
                    <a:p>
                      <a:r>
                        <a:rPr lang="en-IN" sz="19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ISNULL(expr)</a:t>
                      </a:r>
                    </a:p>
                  </a:txBody>
                  <a:tcPr anchor="ctr"/>
                </a:tc>
                <a:tc>
                  <a:txBody>
                    <a:bodyPr/>
                    <a:lstStyle/>
                    <a:p>
                      <a:r>
                        <a:rPr lang="en-IN" sz="19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STRCMP(expr1,expr2)</a:t>
                      </a:r>
                    </a:p>
                  </a:txBody>
                  <a:tcPr anchor="ctr"/>
                </a:tc>
                <a:tc>
                  <a:txBody>
                    <a:bodyPr/>
                    <a:lstStyle/>
                    <a:p>
                      <a:r>
                        <a:rPr lang="en-IN" sz="19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LEAST(value1,value2,...)</a:t>
                      </a:r>
                    </a:p>
                  </a:txBody>
                  <a:tcPr anchor="ctr"/>
                </a:tc>
                <a:tc>
                  <a:txBody>
                    <a:bodyPr/>
                    <a:lstStyle/>
                    <a:p>
                      <a:r>
                        <a:rPr lang="en-IN" sz="19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GREATEST(value1,value2,...)</a:t>
                      </a:r>
                    </a:p>
                  </a:txBody>
                  <a:tcPr anchor="ctr"/>
                </a:tc>
                <a:tc>
                  <a:txBody>
                    <a:bodyPr/>
                    <a:lstStyle/>
                    <a:p>
                      <a:r>
                        <a:rPr lang="en-IN" sz="19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5120024"/>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84489557"/>
              </p:ext>
            </p:extLst>
          </p:nvPr>
        </p:nvGraphicFramePr>
        <p:xfrm>
          <a:off x="346786" y="1611668"/>
          <a:ext cx="11437846" cy="326136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expr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expr NOT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4675366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solidFill>
                            <a:srgbClr val="005E74"/>
                          </a:solidFill>
                          <a:latin typeface="Liberation Mono"/>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111863014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900" dirty="0">
                          <a:solidFill>
                            <a:srgbClr val="005E74"/>
                          </a:solidFill>
                          <a:latin typeface="Liberation Mono"/>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900" kern="1200" dirty="0">
                          <a:solidFill>
                            <a:srgbClr val="005E74"/>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191344" y="3932166"/>
            <a:ext cx="1165391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Arial" panose="020B0604020202020204" pitchFamily="34" charset="0"/>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JOB</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JOB</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360" y="2464388"/>
            <a:ext cx="11449272"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ename</a:t>
            </a:r>
            <a:r>
              <a:rPr lang="en-US" dirty="0">
                <a:solidFill>
                  <a:srgbClr val="006C86"/>
                </a:solidFill>
                <a:latin typeface="Arial" panose="020B0604020202020204" pitchFamily="34" charset="0"/>
                <a:cs typeface="Arial" panose="020B0604020202020204" pitchFamily="34" charset="0"/>
              </a:rPr>
              <a:t> </a:t>
            </a:r>
            <a:r>
              <a:rPr lang="en-US" dirty="0">
                <a:solidFill>
                  <a:schemeClr val="accent5">
                    <a:lumMod val="75000"/>
                  </a:schemeClr>
                </a:solidFill>
                <a:latin typeface="Arial" panose="020B0604020202020204" pitchFamily="34" charset="0"/>
                <a:cs typeface="Arial" panose="020B0604020202020204" pitchFamily="34" charset="0"/>
              </a:rPr>
              <a:t>=</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or 1 </a:t>
            </a:r>
            <a:r>
              <a:rPr lang="en-US" dirty="0">
                <a:solidFill>
                  <a:schemeClr val="accent5">
                    <a:lumMod val="7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a:t>
            </a:r>
            <a:r>
              <a:rPr lang="en-US" dirty="0">
                <a:solidFill>
                  <a:schemeClr val="accent5">
                    <a:lumMod val="75000"/>
                  </a:schemeClr>
                </a:solidFill>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a:t>
            </a:r>
            <a:r>
              <a:rPr lang="en-US" dirty="0">
                <a:solidFill>
                  <a:schemeClr val="accent5">
                    <a:lumMod val="75000"/>
                  </a:schemeClr>
                </a:solidFill>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 </a:t>
            </a:r>
            <a:r>
              <a:rPr lang="en-US" dirty="0">
                <a:solidFill>
                  <a:schemeClr val="accent5">
                    <a:lumMod val="75000"/>
                  </a:schemeClr>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323439"/>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Open Sans"/>
                <a:cs typeface="Courier New" panose="02070309020205020404" pitchFamily="49" charset="0"/>
              </a:rPr>
              <a:t>"</a:t>
            </a:r>
            <a:r>
              <a:rPr lang="en-IN" i="1" dirty="0">
                <a:solidFill>
                  <a:schemeClr val="bg2">
                    <a:lumMod val="25000"/>
                  </a:schemeClr>
                </a:solidFill>
                <a:latin typeface="Open Sans"/>
                <a:cs typeface="Courier New" panose="02070309020205020404" pitchFamily="49" charset="0"/>
              </a:rPr>
              <a:t>IS NULL</a:t>
            </a:r>
            <a:r>
              <a:rPr lang="en-IN" dirty="0">
                <a:solidFill>
                  <a:schemeClr val="bg2">
                    <a:lumMod val="25000"/>
                  </a:schemeClr>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solidFill>
                <a:schemeClr val="bg2">
                  <a:lumMod val="25000"/>
                </a:schemeClr>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chemeClr val="bg2">
                    <a:lumMod val="25000"/>
                  </a:schemeClr>
                </a:solidFill>
                <a:latin typeface="Open Sans"/>
                <a:cs typeface="Courier New" panose="02070309020205020404" pitchFamily="49" charset="0"/>
              </a:rPr>
              <a:t>“</a:t>
            </a:r>
            <a:r>
              <a:rPr lang="en-IN" i="1" dirty="0">
                <a:solidFill>
                  <a:schemeClr val="bg2">
                    <a:lumMod val="25000"/>
                  </a:schemeClr>
                </a:solidFill>
                <a:latin typeface="Open Sans"/>
                <a:cs typeface="Courier New" panose="02070309020205020404" pitchFamily="49" charset="0"/>
              </a:rPr>
              <a:t>IS NOT NULL</a:t>
            </a:r>
            <a:r>
              <a:rPr lang="en-IN" dirty="0">
                <a:solidFill>
                  <a:schemeClr val="bg2">
                    <a:lumMod val="25000"/>
                  </a:schemeClr>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empno, ename, job, sal, comm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tx1">
                    <a:lumMod val="85000"/>
                    <a:lumOff val="15000"/>
                  </a:schemeClr>
                </a:solidFill>
                <a:latin typeface="Liberation Mono"/>
              </a:rPr>
              <a:t>empno, ename, job, sal, comm</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a:t>
            </a:r>
            <a:r>
              <a:rPr lang="en-IN" dirty="0">
                <a:solidFill>
                  <a:schemeClr val="tx1">
                    <a:lumMod val="85000"/>
                    <a:lumOff val="15000"/>
                  </a:schemeClr>
                </a:solidFill>
                <a:latin typeface="Liberation Mono"/>
              </a:rPr>
              <a:t>emp</a:t>
            </a:r>
            <a:r>
              <a:rPr lang="en-IN" dirty="0">
                <a:latin typeface="Liberation Mono"/>
              </a:rPr>
              <a:t>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chemeClr val="tx1">
                    <a:lumMod val="85000"/>
                    <a:lumOff val="15000"/>
                  </a:schemeClr>
                </a:solidFill>
                <a:latin typeface="Liberation Mono"/>
              </a:rPr>
              <a:t>comm</a:t>
            </a:r>
            <a:r>
              <a:rPr lang="en-IN" dirty="0">
                <a:latin typeface="Liberation Mono"/>
              </a:rPr>
              <a:t> is </a:t>
            </a:r>
            <a:r>
              <a:rPr lang="en-IN" dirty="0">
                <a:solidFill>
                  <a:schemeClr val="accent4">
                    <a:lumMod val="50000"/>
                  </a:schemeClr>
                </a:solidFill>
                <a:latin typeface="Liberation Mono"/>
              </a:rPr>
              <a:t>TRUE</a:t>
            </a:r>
            <a:r>
              <a:rPr lang="en-IN" dirty="0">
                <a:latin typeface="Liberation Mono"/>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or True;</a:t>
            </a:r>
          </a:p>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in</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expr LIKE pat [ESCAPE 'escape_char']</a:t>
            </a:r>
            <a:endParaRPr lang="en-US" sz="2000" dirty="0">
              <a:solidFill>
                <a:srgbClr val="0077AA"/>
              </a:solidFill>
              <a:latin typeface="Liberation Mono"/>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05354430"/>
              </p:ext>
            </p:extLst>
          </p:nvPr>
        </p:nvGraphicFramePr>
        <p:xfrm>
          <a:off x="263352" y="962010"/>
          <a:ext cx="11593288" cy="4666608"/>
        </p:xfrm>
        <a:graphic>
          <a:graphicData uri="http://schemas.openxmlformats.org/drawingml/2006/table">
            <a:tbl>
              <a:tblPr firstRow="1" bandRow="1">
                <a:tableStyleId>{5940675A-B579-460E-94D1-54222C63F5DA}</a:tableStyleId>
              </a:tblPr>
              <a:tblGrid>
                <a:gridCol w="5796644">
                  <a:extLst>
                    <a:ext uri="{9D8B030D-6E8A-4147-A177-3AD203B41FA5}">
                      <a16:colId xmlns:a16="http://schemas.microsoft.com/office/drawing/2014/main" val="20000"/>
                    </a:ext>
                  </a:extLst>
                </a:gridCol>
                <a:gridCol w="5796644">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2000" dirty="0">
                          <a:latin typeface="Arial" pitchFamily="34" charset="0"/>
                          <a:cs typeface="Arial" pitchFamily="34" charset="0"/>
                        </a:rPr>
                        <a:t>DBMS applications store data as file.</a:t>
                      </a:r>
                    </a:p>
                  </a:txBody>
                  <a:tcPr/>
                </a:tc>
                <a:tc>
                  <a:txBody>
                    <a:bodyPr/>
                    <a:lstStyle/>
                    <a:p>
                      <a:r>
                        <a:rPr kumimoji="0" lang="en-US" sz="2000" b="0" i="0" kern="1200" dirty="0">
                          <a:solidFill>
                            <a:schemeClr val="tx1"/>
                          </a:solidFill>
                          <a:latin typeface="Arial" pitchFamily="34" charset="0"/>
                          <a:ea typeface="+mn-ea"/>
                          <a:cs typeface="Arial" pitchFamily="34" charset="0"/>
                        </a:rPr>
                        <a:t>RDBMS applications store data in a tabular form.</a:t>
                      </a:r>
                      <a:endParaRPr lang="en-US" sz="20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20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20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20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20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20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20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Example of RDBMS are </a:t>
                      </a:r>
                      <a:r>
                        <a:rPr kumimoji="0" lang="en-US" sz="2000" kern="1200" dirty="0" err="1">
                          <a:solidFill>
                            <a:schemeClr val="tx1"/>
                          </a:solidFill>
                          <a:latin typeface="Arial" pitchFamily="34" charset="0"/>
                          <a:ea typeface="+mn-ea"/>
                          <a:cs typeface="Arial" pitchFamily="34" charset="0"/>
                        </a:rPr>
                        <a:t>mysql</a:t>
                      </a:r>
                      <a:r>
                        <a:rPr kumimoji="0" lang="en-US" sz="20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3607462" cy="400110"/>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rand()</a:t>
            </a:r>
            <a:r>
              <a:rPr lang="en-IN" dirty="0">
                <a:latin typeface="Liberation Mono"/>
                <a:cs typeface="Arial"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emp</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0000"/>
                </a:solidFill>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991374729"/>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'smith'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20145075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ename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3477875"/>
          </a:xfrm>
          <a:prstGeom prst="rect">
            <a:avLst/>
          </a:prstGeom>
          <a:solidFill>
            <a:schemeClr val="bg1"/>
          </a:solidFill>
        </p:spPr>
        <p:txBody>
          <a:bodyPr wrap="square">
            <a:spAutoFit/>
          </a:bodyPr>
          <a:lstStyle/>
          <a:p>
            <a:r>
              <a:rPr lang="en-US" sz="2000" b="1" u="sng" dirty="0">
                <a:latin typeface="Arial" pitchFamily="34" charset="0"/>
                <a:cs typeface="Arial" pitchFamily="34" charset="0"/>
              </a:rPr>
              <a:t>Atomicity</a:t>
            </a:r>
            <a:r>
              <a:rPr lang="en-US" sz="2000" dirty="0">
                <a:latin typeface="Arial" pitchFamily="34" charset="0"/>
                <a:cs typeface="Arial" pitchFamily="34" charset="0"/>
              </a:rPr>
              <a:t>. In a transaction involving two or more separate</a:t>
            </a:r>
            <a:r>
              <a:rPr lang="en-US" sz="2000" dirty="0"/>
              <a:t> </a:t>
            </a:r>
            <a:r>
              <a:rPr lang="en-US" sz="2000" dirty="0">
                <a:latin typeface="Arial" pitchFamily="34" charset="0"/>
                <a:cs typeface="Arial" pitchFamily="34" charset="0"/>
              </a:rPr>
              <a:t>pieces of information, either all of the pieces are committed or none are.</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Consistency</a:t>
            </a:r>
            <a:r>
              <a:rPr lang="en-US" sz="20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Isolation</a:t>
            </a:r>
            <a:r>
              <a:rPr lang="en-US" sz="2000" dirty="0">
                <a:latin typeface="Arial" pitchFamily="34" charset="0"/>
                <a:cs typeface="Arial" pitchFamily="34" charset="0"/>
              </a:rPr>
              <a:t>. A transaction in process and not yet committed must remain isolated from any other transaction.</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Durability</a:t>
            </a:r>
            <a:r>
              <a:rPr lang="en-US" sz="20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2116583"/>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p:txBody>
      </p:sp>
      <p:sp>
        <p:nvSpPr>
          <p:cNvPr id="2" name="Rectangle 1"/>
          <p:cNvSpPr/>
          <p:nvPr/>
        </p:nvSpPr>
        <p:spPr>
          <a:xfrm>
            <a:off x="335360" y="1203252"/>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206709" y="4172700"/>
            <a:ext cx="1030889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'Total'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551384" y="1613699"/>
            <a:ext cx="10873208" cy="129586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latin typeface="Liberation Mono"/>
                <a:ea typeface="Times New Roman" panose="02020603050405020304" pitchFamily="18" charset="0"/>
              </a:rPr>
              <a:t>(job)</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emp</a:t>
            </a:r>
            <a:r>
              <a:rPr lang="en-US" dirty="0">
                <a:solidFill>
                  <a:srgbClr val="DD4A68"/>
                </a:solidFill>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NOT</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0</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1711366"/>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//error</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R1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9376" y="3405635"/>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500561"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676400" y="2972699"/>
            <a:ext cx="883920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a:p>
            <a:pPr>
              <a:lnSpc>
                <a:spcPct val="150000"/>
              </a:lnSpc>
            </a:pPr>
            <a:r>
              <a:rPr lang="en-US" sz="2000"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015663"/>
          </a:xfrm>
          <a:prstGeom prst="rect">
            <a:avLst/>
          </a:prstGeom>
        </p:spPr>
        <p:txBody>
          <a:bodyPr wrap="square">
            <a:spAutoFit/>
          </a:bodyPr>
          <a:lstStyle/>
          <a:p>
            <a:pPr algn="just"/>
            <a:r>
              <a:rPr lang="en-US" sz="2000" dirty="0">
                <a:solidFill>
                  <a:srgbClr val="006C86"/>
                </a:solidFill>
                <a:latin typeface="Segoe UI Light" panose="020B0502040204020203" pitchFamily="34"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400" dirty="0">
                <a:solidFill>
                  <a:srgbClr val="C74C49"/>
                </a:solidFill>
                <a:latin typeface="Arial" pitchFamily="34" charset="0"/>
                <a:cs typeface="Arial"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6652399" cy="400110"/>
          </a:xfrm>
          <a:prstGeom prst="rect">
            <a:avLst/>
          </a:prstGeom>
        </p:spPr>
        <p:txBody>
          <a:bodyPr wrap="none">
            <a:spAutoFit/>
          </a:bodyPr>
          <a:lstStyle/>
          <a:p>
            <a:r>
              <a:rPr lang="en-US" sz="2000" dirty="0">
                <a:solidFill>
                  <a:srgbClr val="222222"/>
                </a:solidFill>
                <a:latin typeface="Segoe UI Light" panose="020B0502040204020203" pitchFamily="34" charset="0"/>
                <a:cs typeface="Segoe UI Light" panose="020B0502040204020203" pitchFamily="34" charset="0"/>
              </a:rPr>
              <a:t>A subquery is a SELECT statement within another statement.</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Liberation Mono"/>
                <a:ea typeface="Times New Roman" panose="02020603050405020304" pitchFamily="18"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1026" name="Picture 2"/>
          <p:cNvPicPr>
            <a:picLocks noChangeAspect="1" noChangeArrowheads="1"/>
          </p:cNvPicPr>
          <p:nvPr/>
        </p:nvPicPr>
        <p:blipFill>
          <a:blip r:embed="rId2"/>
          <a:srcRect/>
          <a:stretch>
            <a:fillRect/>
          </a:stretch>
        </p:blipFill>
        <p:spPr bwMode="auto">
          <a:xfrm>
            <a:off x="692526" y="1734979"/>
            <a:ext cx="10806948" cy="4611600"/>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25392586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23259" y="1950511"/>
            <a:ext cx="5450838"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449552" y="4204491"/>
            <a:ext cx="5218448" cy="2689099"/>
          </a:xfrm>
          <a:prstGeom prst="rect">
            <a:avLst/>
          </a:prstGeom>
        </p:spPr>
      </p:pic>
    </p:spTree>
    <p:extLst>
      <p:ext uri="{BB962C8B-B14F-4D97-AF65-F5344CB8AC3E}">
        <p14:creationId xmlns:p14="http://schemas.microsoft.com/office/powerpoint/2010/main" val="309994823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340768"/>
            <a:ext cx="11665296"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13" name="Picture 12"/>
          <p:cNvPicPr>
            <a:picLocks noChangeAspect="1"/>
          </p:cNvPicPr>
          <p:nvPr/>
        </p:nvPicPr>
        <p:blipFill>
          <a:blip r:embed="rId2" cstate="print"/>
          <a:stretch>
            <a:fillRect/>
          </a:stretch>
        </p:blipFill>
        <p:spPr>
          <a:xfrm>
            <a:off x="127226" y="2531530"/>
            <a:ext cx="5760639" cy="4135639"/>
          </a:xfrm>
          <a:prstGeom prst="rect">
            <a:avLst/>
          </a:prstGeom>
        </p:spPr>
      </p:pic>
      <p:pic>
        <p:nvPicPr>
          <p:cNvPr id="14" name="Picture 13"/>
          <p:cNvPicPr>
            <a:picLocks noChangeAspect="1"/>
          </p:cNvPicPr>
          <p:nvPr/>
        </p:nvPicPr>
        <p:blipFill>
          <a:blip r:embed="rId3" cstate="print"/>
          <a:stretch>
            <a:fillRect/>
          </a:stretch>
        </p:blipFill>
        <p:spPr>
          <a:xfrm>
            <a:off x="6168008" y="2563489"/>
            <a:ext cx="5760639" cy="4166224"/>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
        <p:nvSpPr>
          <p:cNvPr id="2" name="Rectangle 1"/>
          <p:cNvSpPr/>
          <p:nvPr/>
        </p:nvSpPr>
        <p:spPr>
          <a:xfrm>
            <a:off x="263352" y="3504045"/>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type, cost </a:t>
            </a:r>
            <a:r>
              <a:rPr lang="en-US" dirty="0">
                <a:solidFill>
                  <a:srgbClr val="0077AA"/>
                </a:solidFill>
                <a:latin typeface="Liberation Mono"/>
                <a:ea typeface="Times New Roman" panose="02020603050405020304" pitchFamily="18" charset="0"/>
              </a:rPr>
              <a:t>FROM</a:t>
            </a:r>
            <a:r>
              <a:rPr lang="en-US" dirty="0">
                <a:latin typeface="Liberation Mono"/>
              </a:rPr>
              <a:t> book, available;</a:t>
            </a:r>
          </a:p>
        </p:txBody>
      </p:sp>
      <p:pic>
        <p:nvPicPr>
          <p:cNvPr id="5" name="Picture 4"/>
          <p:cNvPicPr>
            <a:picLocks noChangeAspect="1"/>
          </p:cNvPicPr>
          <p:nvPr/>
        </p:nvPicPr>
        <p:blipFill>
          <a:blip r:embed="rId4" cstate="print"/>
          <a:stretch>
            <a:fillRect/>
          </a:stretch>
        </p:blipFill>
        <p:spPr>
          <a:xfrm>
            <a:off x="263352" y="3942101"/>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407368" y="2302357"/>
            <a:ext cx="454598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book</a:t>
            </a:r>
            <a:r>
              <a:rPr lang="en-IN" dirty="0">
                <a:solidFill>
                  <a:srgbClr val="E0D612"/>
                </a:solidFill>
                <a:latin typeface="Liberation Mono"/>
                <a:cs typeface="Arial" panose="020B0604020202020204" pitchFamily="34" charset="0"/>
              </a:rPr>
              <a:t> 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rPr>
              <a:t> available;</a:t>
            </a:r>
          </a:p>
        </p:txBody>
      </p:sp>
      <p:pic>
        <p:nvPicPr>
          <p:cNvPr id="11" name="Picture 10"/>
          <p:cNvPicPr>
            <a:picLocks noChangeAspect="1"/>
          </p:cNvPicPr>
          <p:nvPr/>
        </p:nvPicPr>
        <p:blipFill>
          <a:blip r:embed="rId2" cstate="print"/>
          <a:stretch>
            <a:fillRect/>
          </a:stretch>
        </p:blipFill>
        <p:spPr>
          <a:xfrm>
            <a:off x="407368" y="2945136"/>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05256"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An </a:t>
            </a:r>
            <a:r>
              <a:rPr lang="en-US" sz="2000" b="1" dirty="0">
                <a:latin typeface="Segoe UI Light" panose="020B0502040204020203" pitchFamily="34" charset="0"/>
                <a:cs typeface="Segoe UI Light" panose="020B0502040204020203" pitchFamily="34" charset="0"/>
              </a:rPr>
              <a:t>equi</a:t>
            </a:r>
            <a:r>
              <a:rPr lang="en-US" sz="2000" dirty="0">
                <a:latin typeface="Segoe UI Light" panose="020B0502040204020203" pitchFamily="34" charset="0"/>
                <a:cs typeface="Segoe UI Light" panose="020B0502040204020203" pitchFamily="34" charset="0"/>
              </a:rPr>
              <a:t> </a:t>
            </a:r>
            <a:r>
              <a:rPr lang="en-US" sz="2000" b="1" dirty="0">
                <a:latin typeface="Segoe UI Light" panose="020B0502040204020203" pitchFamily="34" charset="0"/>
                <a:cs typeface="Segoe UI Light" panose="020B0502040204020203" pitchFamily="34" charset="0"/>
              </a:rPr>
              <a:t>join</a:t>
            </a:r>
            <a:r>
              <a:rPr lang="en-US" sz="2000" dirty="0">
                <a:latin typeface="Segoe UI Light" panose="020B0502040204020203" pitchFamily="34" charset="0"/>
                <a:cs typeface="Segoe UI Light" panose="020B0502040204020203" pitchFamily="34" charset="0"/>
              </a:rPr>
              <a:t> is a join with a join condition containing an equality operator.  An equijoin returns only the rows that have equivalent values for the specified columns.  An </a:t>
            </a:r>
            <a:r>
              <a:rPr lang="en-US" sz="2000" b="1" dirty="0">
                <a:latin typeface="Segoe UI Light" panose="020B0502040204020203" pitchFamily="34" charset="0"/>
                <a:cs typeface="Segoe UI Light" panose="020B0502040204020203" pitchFamily="34" charset="0"/>
              </a:rPr>
              <a:t>Inner Join </a:t>
            </a:r>
            <a:r>
              <a:rPr lang="en-US" sz="2000" dirty="0">
                <a:latin typeface="Segoe UI Light" panose="020B0502040204020203" pitchFamily="34" charset="0"/>
                <a:cs typeface="Segoe UI Light" panose="020B0502040204020203" pitchFamily="34" charset="0"/>
              </a:rPr>
              <a:t>is a join of two or more tables that returns only those rows (compared using a comparison operator) that satisfy the join condition. Rows that match remain in the result, those that don't are rejected. The match condition is commonly called the </a:t>
            </a:r>
            <a:r>
              <a:rPr lang="en-US" sz="2000" b="1" dirty="0">
                <a:latin typeface="Segoe UI Light" panose="020B0502040204020203" pitchFamily="34" charset="0"/>
                <a:cs typeface="Segoe UI Light" panose="020B0502040204020203" pitchFamily="34" charset="0"/>
              </a:rPr>
              <a:t>join</a:t>
            </a:r>
            <a:r>
              <a:rPr lang="en-US" sz="2000" dirty="0">
                <a:latin typeface="Segoe UI Light" panose="020B0502040204020203" pitchFamily="34" charset="0"/>
                <a:cs typeface="Segoe UI Light" panose="020B0502040204020203" pitchFamily="34" charset="0"/>
              </a:rPr>
              <a:t> </a:t>
            </a:r>
            <a:r>
              <a:rPr lang="en-US" sz="2000" b="1" dirty="0">
                <a:latin typeface="Segoe UI Light" panose="020B0502040204020203" pitchFamily="34" charset="0"/>
                <a:cs typeface="Segoe UI Light" panose="020B0502040204020203" pitchFamily="34" charset="0"/>
              </a:rPr>
              <a:t>condition</a:t>
            </a:r>
            <a:r>
              <a:rPr lang="en-US" sz="2000" dirty="0">
                <a:latin typeface="Segoe UI Light" panose="020B0502040204020203" pitchFamily="34" charset="0"/>
                <a:cs typeface="Segoe UI Light" panose="020B0502040204020203" pitchFamily="34" charset="0"/>
              </a:rPr>
              <a:t>. Inner/ equi Join</a:t>
            </a:r>
            <a:r>
              <a:rPr lang="en-IN" sz="2000" dirty="0">
                <a:latin typeface="Segoe UI Light" panose="020B0502040204020203" pitchFamily="34" charset="0"/>
                <a:cs typeface="Segoe UI Light" panose="020B0502040204020203" pitchFamily="34" charset="0"/>
              </a:rPr>
              <a:t> returns rows when there is at least one match in both tables.</a:t>
            </a:r>
            <a:endParaRPr lang="en-US" sz="2000" dirty="0">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994128"/>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employee e, address a </a:t>
            </a:r>
            <a:r>
              <a:rPr lang="en-US" dirty="0">
                <a:solidFill>
                  <a:srgbClr val="E0D612"/>
                </a:solidFill>
                <a:latin typeface="Liberation Mono"/>
                <a:cs typeface="Arial" panose="020B0604020202020204" pitchFamily="34" charset="0"/>
              </a:rPr>
              <a:t>WHERE</a:t>
            </a:r>
            <a:r>
              <a:rPr lang="en-US" dirty="0">
                <a:latin typeface="Liberation Mono"/>
              </a:rPr>
              <a:t> e.id = a.employeeid;</a:t>
            </a:r>
          </a:p>
        </p:txBody>
      </p:sp>
      <p:pic>
        <p:nvPicPr>
          <p:cNvPr id="2" name="Picture 1"/>
          <p:cNvPicPr>
            <a:picLocks noChangeAspect="1"/>
          </p:cNvPicPr>
          <p:nvPr/>
        </p:nvPicPr>
        <p:blipFill>
          <a:blip r:embed="rId2" cstate="print"/>
          <a:stretch>
            <a:fillRect/>
          </a:stretch>
        </p:blipFill>
        <p:spPr>
          <a:xfrm>
            <a:off x="263352" y="1628800"/>
            <a:ext cx="11449272" cy="4824540"/>
          </a:xfrm>
          <a:prstGeom prst="rect">
            <a:avLst/>
          </a:prstGeom>
        </p:spPr>
      </p:pic>
      <p:sp>
        <p:nvSpPr>
          <p:cNvPr id="5" name="Rectangle 4">
            <a:extLst>
              <a:ext uri="{FF2B5EF4-FFF2-40B4-BE49-F238E27FC236}">
                <a16:creationId xmlns:a16="http://schemas.microsoft.com/office/drawing/2014/main" id="{FAE17E6E-7780-424A-96A8-AE9802A33FA2}"/>
              </a:ext>
            </a:extLst>
          </p:cNvPr>
          <p:cNvSpPr/>
          <p:nvPr/>
        </p:nvSpPr>
        <p:spPr>
          <a:xfrm>
            <a:off x="4756314" y="1628800"/>
            <a:ext cx="1656184" cy="48245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993916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31611FD8-4903-44C9-9141-992330F7C33F}"/>
              </a:ext>
            </a:extLst>
          </p:cNvPr>
          <p:cNvSpPr/>
          <p:nvPr/>
        </p:nvSpPr>
        <p:spPr>
          <a:xfrm>
            <a:off x="3749624" y="2675949"/>
            <a:ext cx="1178313" cy="30063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96499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Segoe UI Light" panose="020B0502040204020203" pitchFamily="34" charset="0"/>
                <a:cs typeface="Segoe UI Light" panose="020B0502040204020203" pitchFamily="34" charset="0"/>
              </a:rPr>
              <a:t>The NATURAL JOIN is such a join that performs the same task as an INNER JOIN. </a:t>
            </a:r>
            <a:r>
              <a:rPr lang="en-US" sz="2000" dirty="0">
                <a:latin typeface="Segoe UI Light" panose="020B0502040204020203" pitchFamily="34"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Segoe UI Light" panose="020B0502040204020203" pitchFamily="34"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For these, you can define the attribute so that it can contain null values.</a:t>
            </a:r>
            <a:endParaRPr lang="en-IN" b="1" dirty="0">
              <a:latin typeface="Arial" panose="020B0604020202020204" pitchFamily="34" charset="0"/>
              <a:cs typeface="Arial" panose="020B0604020202020204" pitchFamily="34" charset="0"/>
            </a:endParaRPr>
          </a:p>
        </p:txBody>
      </p:sp>
      <p:sp>
        <p:nvSpPr>
          <p:cNvPr id="5" name="Rectangle 4"/>
          <p:cNvSpPr/>
          <p:nvPr/>
        </p:nvSpPr>
        <p:spPr>
          <a:xfrm>
            <a:off x="184738" y="3647215"/>
            <a:ext cx="8749896" cy="1261884"/>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b="1" dirty="0">
                <a:latin typeface="Arial" panose="020B0604020202020204" pitchFamily="34" charset="0"/>
                <a:cs typeface="Arial" panose="020B0604020202020204" pitchFamily="34" charset="0"/>
              </a:rPr>
              <a:t>A default value is a value that applies to an attribute if no other valid value is available</a:t>
            </a:r>
            <a:r>
              <a:rPr lang="en-IN" sz="20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8" y="1824611"/>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Segoe UI Light" panose="020B0502040204020203" pitchFamily="34" charset="0"/>
                <a:cs typeface="Segoe UI Light" panose="020B0502040204020203" pitchFamily="34" charset="0"/>
              </a:rPr>
              <a:t>In an outer join, along with tuples that satisfy the matching criteria, we also include some or all tuples that do not match the criteria.</a:t>
            </a:r>
            <a:endParaRPr lang="en-US" sz="2000" dirty="0">
              <a:solidFill>
                <a:schemeClr val="bg2">
                  <a:lumMod val="50000"/>
                </a:schemeClr>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7244854" y="3377206"/>
            <a:ext cx="3600000" cy="348079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212016" y="291565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780928"/>
            <a:ext cx="11146566" cy="3745811"/>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7752184" y="5765660"/>
            <a:ext cx="3744416" cy="871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7752184" y="3714153"/>
            <a:ext cx="3744416" cy="2615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7752184" y="2836486"/>
            <a:ext cx="3744416" cy="2615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626273" y="2777744"/>
            <a:ext cx="10939454" cy="3747600"/>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7373146" cy="16544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30767"/>
            <a:ext cx="7373146" cy="18903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761457" y="3212976"/>
            <a:ext cx="8667497" cy="369332"/>
          </a:xfrm>
          <a:prstGeom prst="rect">
            <a:avLst/>
          </a:prstGeom>
        </p:spPr>
        <p:txBody>
          <a:bodyPr wrap="square">
            <a:spAutoFit/>
          </a:bodyPr>
          <a:lstStyle/>
          <a:p>
            <a:r>
              <a:rPr lang="en-US" b="1" dirty="0">
                <a:solidFill>
                  <a:srgbClr val="222222"/>
                </a:solidFill>
                <a:latin typeface="Segoe UI Light" panose="020B0502040204020203" pitchFamily="34" charset="0"/>
                <a:cs typeface="Segoe UI Light" panose="020B0502040204020203" pitchFamily="34" charset="0"/>
              </a:rPr>
              <a:t>Set operators</a:t>
            </a:r>
            <a:r>
              <a:rPr lang="en-US" dirty="0">
                <a:solidFill>
                  <a:srgbClr val="222222"/>
                </a:solidFill>
                <a:latin typeface="Segoe UI Light" panose="020B0502040204020203" pitchFamily="34" charset="0"/>
                <a:cs typeface="Segoe UI Light" panose="020B0502040204020203" pitchFamily="34" charset="0"/>
              </a:rPr>
              <a:t> are used to join the results of two (or more) SELECT statements. ...</a:t>
            </a:r>
            <a:endParaRPr lang="en-IN" dirty="0">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90550" y="5013176"/>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1037151"/>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7368" y="3142710"/>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7368" y="1807842"/>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119336" y="2388076"/>
            <a:ext cx="11619168" cy="1184940"/>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9336" y="1358231"/>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321238"/>
            <a:ext cx="11521280" cy="34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20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0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Name</a:t>
            </a:r>
            <a:r>
              <a:rPr lang="en-IN" b="1" dirty="0"/>
              <a:t> attribute</a:t>
            </a:r>
            <a:r>
              <a:rPr lang="en-IN" dirty="0"/>
              <a:t>: FirstName, MiddleName, and LastName</a:t>
            </a:r>
          </a:p>
          <a:p>
            <a:pPr marL="285750" indent="-285750">
              <a:lnSpc>
                <a:spcPct val="150000"/>
              </a:lnSpc>
              <a:buFont typeface="Arial" panose="020B0604020202020204" pitchFamily="34" charset="0"/>
              <a:buChar char="•"/>
            </a:pPr>
            <a:r>
              <a:rPr lang="en-IN" b="1" i="1" dirty="0"/>
              <a:t>PhoneNumber</a:t>
            </a:r>
            <a:r>
              <a:rPr lang="en-IN" b="1" dirty="0"/>
              <a:t> attribute</a:t>
            </a:r>
            <a:r>
              <a:rPr lang="en-IN" dirty="0"/>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Hobbies</a:t>
            </a:r>
            <a:r>
              <a:rPr lang="en-IN" b="1" dirty="0"/>
              <a:t> attribute</a:t>
            </a:r>
            <a:r>
              <a:rPr lang="en-IN" dirty="0"/>
              <a:t>: reading, hiking, hockey, skiing, photography.</a:t>
            </a:r>
          </a:p>
          <a:p>
            <a:pPr marL="285750" indent="-285750">
              <a:lnSpc>
                <a:spcPct val="150000"/>
              </a:lnSpc>
              <a:buFont typeface="Arial" panose="020B0604020202020204" pitchFamily="34" charset="0"/>
              <a:buChar char="•"/>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923330"/>
          </a:xfrm>
          <a:prstGeom prst="rect">
            <a:avLst/>
          </a:prstGeom>
          <a:solidFill>
            <a:schemeClr val="bg1"/>
          </a:solidFill>
        </p:spPr>
        <p:txBody>
          <a:bodyPr wrap="square">
            <a:spAutoFit/>
          </a:bodyPr>
          <a:lstStyle/>
          <a:p>
            <a:r>
              <a:rPr lang="en-IN" dirty="0">
                <a:solidFill>
                  <a:schemeClr val="bg2">
                    <a:lumMod val="25000"/>
                  </a:schemeClr>
                </a:solidFill>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308324"/>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Segoe UI Light" panose="020B0502040204020203" pitchFamily="34" charset="0"/>
                <a:cs typeface="Segoe UI Light" panose="020B0502040204020203" pitchFamily="34" charset="0"/>
              </a:rPr>
              <a:t>Use a </a:t>
            </a:r>
            <a:r>
              <a:rPr lang="en-IN" sz="2000" b="1" dirty="0">
                <a:latin typeface="Segoe UI Light" panose="020B0502040204020203" pitchFamily="34" charset="0"/>
                <a:cs typeface="Segoe UI Light" panose="020B0502040204020203" pitchFamily="34" charset="0"/>
              </a:rPr>
              <a:t>CREATE TABLE </a:t>
            </a:r>
            <a:r>
              <a:rPr lang="en-IN" sz="2000" dirty="0">
                <a:latin typeface="Segoe UI Light" panose="020B0502040204020203" pitchFamily="34"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99656" y="3228945"/>
            <a:ext cx="6192688" cy="400110"/>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The DEFAULT specifies a default value for the column.</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80108" y="3139400"/>
            <a:ext cx="8208911" cy="261610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latin typeface="Arial" panose="020B0604020202020204" pitchFamily="34" charset="0"/>
                <a:ea typeface="Times New Roman" panose="02020603050405020304" pitchFamily="18" charset="0"/>
                <a:cs typeface="Arial" panose="020B0604020202020204" pitchFamily="34" charset="0"/>
              </a:rPr>
              <a:t>empl</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407368" y="1217201"/>
            <a:ext cx="5112568" cy="1754326"/>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posts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postID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postTitle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postDate </a:t>
            </a:r>
            <a:r>
              <a:rPr lang="en-IN" dirty="0">
                <a:solidFill>
                  <a:srgbClr val="834689"/>
                </a:solidFill>
                <a:latin typeface="Arial" panose="020B0604020202020204" pitchFamily="34" charset="0"/>
                <a:cs typeface="Arial" panose="020B0604020202020204" pitchFamily="34" charset="0"/>
              </a:rPr>
              <a:t>DATETIME</a:t>
            </a:r>
            <a:r>
              <a:rPr lang="en-IN" dirty="0">
                <a:latin typeface="Arial" panose="020B0604020202020204" pitchFamily="34" charset="0"/>
                <a:cs typeface="Arial" panose="020B0604020202020204" pitchFamily="34" charset="0"/>
              </a:rPr>
              <a:t> </a:t>
            </a:r>
            <a:r>
              <a:rPr lang="en-IN" b="1" dirty="0">
                <a:solidFill>
                  <a:srgbClr val="C0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accent5">
                    <a:lumMod val="50000"/>
                  </a:schemeClr>
                </a:solidFill>
                <a:latin typeface="Arial" panose="020B0604020202020204" pitchFamily="34" charset="0"/>
                <a:cs typeface="Arial" panose="020B0604020202020204" pitchFamily="34" charset="0"/>
              </a:rPr>
              <a:t>NOW(),</a:t>
            </a:r>
          </a:p>
          <a:p>
            <a:r>
              <a:rPr lang="en-IN" dirty="0">
                <a:latin typeface="Arial" panose="020B0604020202020204" pitchFamily="34" charset="0"/>
                <a:cs typeface="Arial" panose="020B0604020202020204" pitchFamily="34" charset="0"/>
              </a:rPr>
              <a:t>   deleted </a:t>
            </a:r>
            <a:r>
              <a:rPr lang="en-IN" dirty="0">
                <a:solidFill>
                  <a:srgbClr val="834689"/>
                </a:solidFill>
                <a:latin typeface="Arial" panose="020B0604020202020204" pitchFamily="34" charset="0"/>
                <a:cs typeface="Arial" panose="020B0604020202020204" pitchFamily="34" charset="0"/>
              </a:rPr>
              <a:t>INT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64968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3433" y="3307504"/>
            <a:ext cx="10225135" cy="369332"/>
          </a:xfrm>
          <a:prstGeom prst="rect">
            <a:avLst/>
          </a:prstGeom>
        </p:spPr>
        <p:txBody>
          <a:bodyPr wrap="square">
            <a:spAutoFit/>
          </a:bodyPr>
          <a:lstStyle/>
          <a:p>
            <a:r>
              <a:rPr lang="en-US" dirty="0">
                <a:latin typeface="Segoe UI Light" panose="020B0502040204020203" pitchFamily="34" charset="0"/>
                <a:cs typeface="Segoe UI Light" panose="020B0502040204020203" pitchFamily="34" charset="0"/>
              </a:rPr>
              <a:t>The </a:t>
            </a:r>
            <a:r>
              <a:rPr lang="en-US" b="1" dirty="0">
                <a:latin typeface="Segoe UI Light" panose="020B0502040204020203" pitchFamily="34" charset="0"/>
                <a:cs typeface="Segoe UI Light" panose="020B0502040204020203" pitchFamily="34" charset="0"/>
              </a:rPr>
              <a:t>AUTO_INCREMENT </a:t>
            </a:r>
            <a:r>
              <a:rPr lang="en-US" dirty="0">
                <a:latin typeface="Segoe UI Light" panose="020B0502040204020203" pitchFamily="34"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407368" y="1242626"/>
            <a:ext cx="5832648" cy="1754326"/>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posts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postID </a:t>
            </a:r>
            <a:r>
              <a:rPr lang="en-IN" dirty="0">
                <a:solidFill>
                  <a:srgbClr val="834689"/>
                </a:solidFill>
                <a:latin typeface="Arial" panose="020B0604020202020204" pitchFamily="34" charset="0"/>
                <a:cs typeface="Arial" panose="020B0604020202020204" pitchFamily="34" charset="0"/>
              </a:rPr>
              <a:t>INT </a:t>
            </a:r>
            <a:r>
              <a:rPr lang="en-IN" b="1" dirty="0">
                <a:solidFill>
                  <a:srgbClr val="C00000"/>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postTitle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postDate </a:t>
            </a:r>
            <a:r>
              <a:rPr lang="en-IN" dirty="0">
                <a:solidFill>
                  <a:srgbClr val="834689"/>
                </a:solidFill>
                <a:latin typeface="Arial" panose="020B0604020202020204" pitchFamily="34" charset="0"/>
                <a:cs typeface="Arial" panose="020B0604020202020204" pitchFamily="34" charset="0"/>
              </a:rPr>
              <a:t>DATETIME</a:t>
            </a:r>
            <a:r>
              <a:rPr lang="en-IN" dirty="0">
                <a:latin typeface="Arial" panose="020B0604020202020204" pitchFamily="34" charset="0"/>
                <a:cs typeface="Arial" panose="020B0604020202020204" pitchFamily="34" charset="0"/>
              </a:rPr>
              <a:t> </a:t>
            </a:r>
            <a:r>
              <a:rPr lang="en-IN" b="1" dirty="0">
                <a:solidFill>
                  <a:srgbClr val="C0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accent5">
                    <a:lumMod val="50000"/>
                  </a:schemeClr>
                </a:solidFill>
                <a:latin typeface="Arial" panose="020B0604020202020204" pitchFamily="34" charset="0"/>
                <a:cs typeface="Arial" panose="020B0604020202020204" pitchFamily="34" charset="0"/>
              </a:rPr>
              <a:t>NOW(),</a:t>
            </a:r>
          </a:p>
          <a:p>
            <a:r>
              <a:rPr lang="en-IN" dirty="0">
                <a:latin typeface="Arial" panose="020B0604020202020204" pitchFamily="34" charset="0"/>
                <a:cs typeface="Arial" panose="020B0604020202020204" pitchFamily="34" charset="0"/>
              </a:rPr>
              <a:t>   deleted </a:t>
            </a:r>
            <a:r>
              <a:rPr lang="en-IN" dirty="0">
                <a:solidFill>
                  <a:srgbClr val="834689"/>
                </a:solidFill>
                <a:latin typeface="Arial" panose="020B0604020202020204" pitchFamily="34" charset="0"/>
                <a:cs typeface="Arial" panose="020B0604020202020204" pitchFamily="34" charset="0"/>
              </a:rPr>
              <a:t>INT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412709" y="3356992"/>
            <a:ext cx="6096000" cy="1754326"/>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b="1" dirty="0">
                <a:solidFill>
                  <a:srgbClr val="C00000"/>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latin typeface="Arial" panose="020B0604020202020204" pitchFamily="34" charset="0"/>
                <a:cs typeface="Arial" panose="020B0604020202020204" pitchFamily="34" charset="0"/>
              </a:rPr>
              <a:t> </a:t>
            </a:r>
            <a:r>
              <a:rPr lang="en-IN" b="1" dirty="0">
                <a:solidFill>
                  <a:srgbClr val="C0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accent5">
                    <a:lumMod val="50000"/>
                  </a:schemeClr>
                </a:solidFill>
                <a:latin typeface="Arial" panose="020B0604020202020204" pitchFamily="34" charset="0"/>
                <a:cs typeface="Arial" panose="020B0604020202020204" pitchFamily="34" charset="0"/>
              </a:rPr>
              <a:t>NOW()</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deleted </a:t>
            </a:r>
            <a:r>
              <a:rPr lang="en-IN" dirty="0">
                <a:solidFill>
                  <a:srgbClr val="834689"/>
                </a:solidFill>
                <a:latin typeface="Arial" panose="020B0604020202020204" pitchFamily="34" charset="0"/>
                <a:cs typeface="Arial" panose="020B0604020202020204" pitchFamily="34" charset="0"/>
              </a:rPr>
              <a:t>INT</a:t>
            </a:r>
          </a:p>
          <a:p>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1683505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4149081"/>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1385" y="3429001"/>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4091" y="4437113"/>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29464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335360" y="762000"/>
            <a:ext cx="11593288" cy="646331"/>
          </a:xfrm>
          <a:prstGeom prst="rect">
            <a:avLst/>
          </a:prstGeom>
          <a:no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363180" y="2636912"/>
            <a:ext cx="11421452" cy="892552"/>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solidFill>
                  <a:schemeClr val="tx2">
                    <a:lumMod val="50000"/>
                  </a:schemeClr>
                </a:solidFill>
              </a:rPr>
              <a:t>Triggers cannot use NEW.col_name or use OLD.col_name to refer to generated columns.</a:t>
            </a:r>
          </a:p>
        </p:txBody>
      </p:sp>
      <p:sp>
        <p:nvSpPr>
          <p:cNvPr id="5" name="Rectangle 4"/>
          <p:cNvSpPr/>
          <p:nvPr/>
        </p:nvSpPr>
        <p:spPr>
          <a:xfrm>
            <a:off x="335360" y="4161854"/>
            <a:ext cx="11593288" cy="923330"/>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9" name="Rectangle 8">
            <a:extLst>
              <a:ext uri="{FF2B5EF4-FFF2-40B4-BE49-F238E27FC236}">
                <a16:creationId xmlns:a16="http://schemas.microsoft.com/office/drawing/2014/main" id="{7B10BFED-5B69-46C0-84CC-68BB2A43C9CD}"/>
              </a:ext>
            </a:extLst>
          </p:cNvPr>
          <p:cNvSpPr/>
          <p:nvPr/>
        </p:nvSpPr>
        <p:spPr>
          <a:xfrm>
            <a:off x="335360" y="170254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02920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80412"/>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3352"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9" name="Rectangle 8">
            <a:extLst>
              <a:ext uri="{FF2B5EF4-FFF2-40B4-BE49-F238E27FC236}">
                <a16:creationId xmlns:a16="http://schemas.microsoft.com/office/drawing/2014/main" id="{0A4C5CCE-8DD0-4B52-8C0A-64AA99C70A63}"/>
              </a:ext>
            </a:extLst>
          </p:cNvPr>
          <p:cNvSpPr/>
          <p:nvPr/>
        </p:nvSpPr>
        <p:spPr>
          <a:xfrm>
            <a:off x="263352" y="3485908"/>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975298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81588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2000" dirty="0">
                <a:solidFill>
                  <a:schemeClr val="tx1"/>
                </a:solidFill>
              </a:rPr>
              <a:t>Primary key in a relation is always associated with an </a:t>
            </a:r>
            <a:r>
              <a:rPr lang="en-IN" sz="2000" b="1" dirty="0">
                <a:solidFill>
                  <a:schemeClr val="tx1"/>
                </a:solidFill>
              </a:rPr>
              <a:t>INDEX</a:t>
            </a:r>
            <a:r>
              <a:rPr lang="en-IN" sz="2000" dirty="0">
                <a:solidFill>
                  <a:schemeClr val="tx1"/>
                </a:solidFill>
              </a:rPr>
              <a:t> object.</a:t>
            </a:r>
          </a:p>
          <a:p>
            <a:pPr>
              <a:lnSpc>
                <a:spcPct val="100000"/>
              </a:lnSpc>
            </a:pPr>
            <a:r>
              <a:rPr lang="en-IN" sz="2000" dirty="0">
                <a:solidFill>
                  <a:schemeClr val="tx1"/>
                </a:solidFill>
              </a:rPr>
              <a:t>If, we give on a column a combination of </a:t>
            </a:r>
            <a:r>
              <a:rPr lang="en-IN" sz="2000" b="1" dirty="0">
                <a:solidFill>
                  <a:schemeClr val="tx1"/>
                </a:solidFill>
              </a:rPr>
              <a:t>NOT NULL &amp; UNIQUE </a:t>
            </a:r>
            <a:r>
              <a:rPr lang="en-IN" sz="2000" dirty="0">
                <a:solidFill>
                  <a:schemeClr val="tx1"/>
                </a:solidFill>
              </a:rPr>
              <a:t>key then it behaves like a PRIMARY key.</a:t>
            </a:r>
          </a:p>
          <a:p>
            <a:pPr>
              <a:lnSpc>
                <a:spcPct val="100000"/>
              </a:lnSpc>
            </a:pPr>
            <a:r>
              <a:rPr lang="en-IN" sz="2000" dirty="0">
                <a:solidFill>
                  <a:schemeClr val="tx1"/>
                </a:solidFill>
              </a:rPr>
              <a:t>If, we give on a column a combination of </a:t>
            </a:r>
            <a:r>
              <a:rPr lang="en-IN" sz="2000" b="1" dirty="0">
                <a:solidFill>
                  <a:schemeClr val="tx1"/>
                </a:solidFill>
              </a:rPr>
              <a:t>UNIQUE key &amp; AUTO_INCREMENT </a:t>
            </a:r>
            <a:r>
              <a:rPr lang="en-IN" sz="2000" dirty="0">
                <a:solidFill>
                  <a:schemeClr val="tx1"/>
                </a:solidFill>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923330"/>
          </a:xfrm>
          <a:prstGeom prst="rect">
            <a:avLst/>
          </a:prstGeom>
        </p:spPr>
        <p:txBody>
          <a:bodyPr wrap="square">
            <a:spAutoFit/>
          </a:bodyPr>
          <a:lstStyle/>
          <a:p>
            <a:r>
              <a:rPr lang="en-US" dirty="0">
                <a:latin typeface="Palatino Linotype"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purchase_orders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po_number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vendor_id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NOT NULL,</a:t>
            </a:r>
          </a:p>
          <a:p>
            <a:r>
              <a:rPr lang="en-IN" dirty="0">
                <a:latin typeface="Arial" panose="020B0604020202020204" pitchFamily="34" charset="0"/>
                <a:cs typeface="Arial" panose="020B0604020202020204" pitchFamily="34" charset="0"/>
              </a:rPr>
              <a:t>   po_status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NOT NULL,</a:t>
            </a:r>
          </a:p>
          <a:p>
            <a:r>
              <a:rPr lang="en-IN" dirty="0">
                <a:solidFill>
                  <a:srgbClr val="C00000"/>
                </a:solidFill>
                <a:latin typeface="Arial" panose="020B0604020202020204" pitchFamily="34" charset="0"/>
                <a:cs typeface="Arial" panose="020B0604020202020204" pitchFamily="34" charset="0"/>
              </a:rPr>
              <a:t>   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po_number</a:t>
            </a:r>
            <a:r>
              <a:rPr lang="en-IN"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supplier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supplier_id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supplier_name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contact_name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pk_supplier_id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supplier_id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Arial" panose="020B0604020202020204" pitchFamily="34" charset="0"/>
              </a:rPr>
              <a:t>CREATE</a:t>
            </a:r>
            <a:r>
              <a:rPr lang="en-US" dirty="0">
                <a:latin typeface="Arial" panose="020B0604020202020204" pitchFamily="34" charset="0"/>
              </a:rPr>
              <a:t> </a:t>
            </a:r>
            <a:r>
              <a:rPr lang="en-US" dirty="0">
                <a:solidFill>
                  <a:srgbClr val="0077AA"/>
                </a:solidFill>
                <a:latin typeface="Arial" panose="020B0604020202020204" pitchFamily="34" charset="0"/>
              </a:rPr>
              <a:t>TABLE</a:t>
            </a:r>
            <a:r>
              <a:rPr lang="en-US" dirty="0">
                <a:latin typeface="Arial" panose="020B0604020202020204" pitchFamily="34" charset="0"/>
              </a:rPr>
              <a:t> person </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latin typeface="Arial" panose="020B0604020202020204" pitchFamily="34" charset="0"/>
              </a:rPr>
              <a:t>   ID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NULL</a:t>
            </a:r>
            <a:r>
              <a:rPr lang="en-US" dirty="0">
                <a:latin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UNIQUE</a:t>
            </a:r>
            <a:r>
              <a:rPr lang="en-US" dirty="0">
                <a:latin typeface="Arial" panose="020B0604020202020204" pitchFamily="34" charset="0"/>
              </a:rPr>
              <a:t>,</a:t>
            </a:r>
          </a:p>
          <a:p>
            <a:r>
              <a:rPr lang="en-US" dirty="0">
                <a:latin typeface="Arial" panose="020B0604020202020204" pitchFamily="34" charset="0"/>
              </a:rPr>
              <a:t>   lastName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rPr>
              <a:t>45</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rPr>
              <a:t>,</a:t>
            </a:r>
          </a:p>
          <a:p>
            <a:r>
              <a:rPr lang="en-US" dirty="0">
                <a:latin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rPr>
              <a:t>45</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rPr>
              <a:t>,</a:t>
            </a:r>
          </a:p>
          <a:p>
            <a:r>
              <a:rPr lang="en-US" dirty="0">
                <a:latin typeface="Arial" panose="020B0604020202020204" pitchFamily="34" charset="0"/>
              </a:rPr>
              <a:t>   age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rPr>
              <a:t>,</a:t>
            </a:r>
          </a:p>
          <a:p>
            <a:r>
              <a:rPr lang="en-US" dirty="0">
                <a:latin typeface="Arial" panose="020B0604020202020204" pitchFamily="34" charset="0"/>
              </a:rPr>
              <a:t>   email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rPr>
              <a:t>255</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order_product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productID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qty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rate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pk_orderID_productID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productID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payments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paymentID </a:t>
            </a:r>
            <a:r>
              <a:rPr lang="en-IN" dirty="0">
                <a:solidFill>
                  <a:srgbClr val="834689"/>
                </a:solidFill>
                <a:latin typeface="Arial" panose="020B0604020202020204" pitchFamily="34" charset="0"/>
                <a:cs typeface="Arial" panose="020B0604020202020204" pitchFamily="34" charset="0"/>
              </a:rPr>
              <a:t>INT,</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bankDetails </a:t>
            </a:r>
            <a:r>
              <a:rPr lang="en-IN" dirty="0">
                <a:solidFill>
                  <a:srgbClr val="834689"/>
                </a:solidFill>
                <a:latin typeface="Arial" panose="020B0604020202020204" pitchFamily="34" charset="0"/>
                <a:cs typeface="Arial" panose="020B0604020202020204" pitchFamily="34" charset="0"/>
              </a:rPr>
              <a:t>VARCHAR(255)</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paymentID , orderID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vendors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vendor_id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vendors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pk_vendor_id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vendor_id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vendors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vendor_id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vendor_name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vendors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vendors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vendor_id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vendor_name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TABLE</a:t>
            </a:r>
            <a:r>
              <a:rPr lang="en-IN" dirty="0">
                <a:latin typeface="Arial" panose="020B0604020202020204" pitchFamily="34" charset="0"/>
                <a:ea typeface="Times New Roman" panose="02020603050405020304" pitchFamily="18" charset="0"/>
              </a:rPr>
              <a:t> brands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ea typeface="Times New Roman" panose="02020603050405020304" pitchFamily="18"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ea typeface="Times New Roman" panose="02020603050405020304" pitchFamily="18" charset="0"/>
              </a:rPr>
              <a:t>, </a:t>
            </a:r>
          </a:p>
          <a:p>
            <a:r>
              <a:rPr lang="en-IN" dirty="0">
                <a:latin typeface="Arial" panose="020B0604020202020204" pitchFamily="34" charset="0"/>
                <a:ea typeface="Times New Roman" panose="02020603050405020304" pitchFamily="18" charset="0"/>
              </a:rPr>
              <a:t>   brandName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ea typeface="Times New Roman" panose="02020603050405020304" pitchFamily="18" charset="0"/>
              </a:rPr>
              <a:t> uni_brandName </a:t>
            </a:r>
            <a:r>
              <a:rPr lang="en-IN" dirty="0">
                <a:solidFill>
                  <a:srgbClr val="C00000"/>
                </a:solidFill>
                <a:latin typeface="Arial" panose="020B0604020202020204" pitchFamily="34" charset="0"/>
                <a:cs typeface="Arial" panose="020B0604020202020204" pitchFamily="34" charset="0"/>
              </a:rPr>
              <a:t>UNIQUE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brandName</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C00000"/>
              </a:solidFill>
              <a:latin typeface="Arial" panose="020B0604020202020204" pitchFamily="34" charset="0"/>
              <a:cs typeface="Arial" panose="020B0604020202020204" pitchFamily="34" charset="0"/>
            </a:endParaRPr>
          </a:p>
          <a:p>
            <a:r>
              <a:rPr lang="en-IN" dirty="0">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308324"/>
          </a:xfrm>
          <a:prstGeom prst="rect">
            <a:avLst/>
          </a:prstGeom>
          <a:noFill/>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clients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client_id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first_name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last_name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company_name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contacts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first_name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last_name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phone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407368" y="604010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SHOW</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812486" y="1168674"/>
            <a:ext cx="9459978" cy="5572693"/>
          </a:xfrm>
          <a:prstGeom prst="rect">
            <a:avLst/>
          </a:prstGeom>
        </p:spPr>
      </p:pic>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shop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shop_name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shop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uni_</a:t>
            </a:r>
            <a:r>
              <a:rPr lang="en-IN" dirty="0" err="1">
                <a:latin typeface="Arial" panose="020B0604020202020204" pitchFamily="34" charset="0"/>
                <a:ea typeface="Times New Roman" panose="02020603050405020304" pitchFamily="18" charset="0"/>
              </a:rPr>
              <a:t>shop_name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shop_name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TABLE</a:t>
            </a:r>
            <a:r>
              <a:rPr lang="en-IN" dirty="0">
                <a:latin typeface="Arial" panose="020B0604020202020204" pitchFamily="34" charset="0"/>
                <a:ea typeface="Times New Roman" panose="02020603050405020304" pitchFamily="18" charset="0"/>
              </a:rPr>
              <a:t> shop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ea typeface="Times New Roman" panose="02020603050405020304" pitchFamily="18"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ea typeface="Times New Roman" panose="02020603050405020304" pitchFamily="18" charset="0"/>
              </a:rPr>
              <a:t>, </a:t>
            </a:r>
          </a:p>
          <a:p>
            <a:r>
              <a:rPr lang="en-IN" dirty="0">
                <a:latin typeface="Arial" panose="020B0604020202020204" pitchFamily="34" charset="0"/>
                <a:ea typeface="Times New Roman" panose="02020603050405020304" pitchFamily="18" charset="0"/>
              </a:rPr>
              <a:t>   shop_name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30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a:t>
            </a:r>
            <a:endParaRPr lang="en-IN" dirty="0"/>
          </a:p>
        </p:txBody>
      </p:sp>
    </p:spTree>
    <p:extLst>
      <p:ext uri="{BB962C8B-B14F-4D97-AF65-F5344CB8AC3E}">
        <p14:creationId xmlns:p14="http://schemas.microsoft.com/office/powerpoint/2010/main" val="141239114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372705" y="3494618"/>
            <a:ext cx="11449272" cy="1446550"/>
          </a:xfrm>
          <a:prstGeom prst="rect">
            <a:avLst/>
          </a:prstGeom>
        </p:spPr>
        <p:txBody>
          <a:bodyPr wrap="square">
            <a:spAutoFit/>
          </a:bodyPr>
          <a:lstStyle/>
          <a:p>
            <a:r>
              <a:rPr lang="en-US" sz="2200" dirty="0">
                <a:latin typeface="Segoe UI Light" panose="020B0502040204020203" pitchFamily="34" charset="0"/>
                <a:cs typeface="Segoe UI Light" panose="020B0502040204020203" pitchFamily="34" charset="0"/>
              </a:rPr>
              <a:t>A </a:t>
            </a:r>
            <a:r>
              <a:rPr lang="en-US" sz="2200" b="1" dirty="0">
                <a:latin typeface="Segoe UI Light" panose="020B0502040204020203" pitchFamily="34" charset="0"/>
                <a:cs typeface="Segoe UI Light" panose="020B0502040204020203" pitchFamily="34" charset="0"/>
              </a:rPr>
              <a:t>FOREIGN KEY</a:t>
            </a:r>
            <a:r>
              <a:rPr lang="en-US" sz="2200" dirty="0">
                <a:latin typeface="Segoe UI Light" panose="020B0502040204020203" pitchFamily="34" charset="0"/>
                <a:cs typeface="Segoe UI Light" panose="020B0502040204020203" pitchFamily="34" charset="0"/>
              </a:rPr>
              <a:t> is a </a:t>
            </a:r>
            <a:r>
              <a:rPr lang="en-US" sz="2200" b="1" dirty="0">
                <a:latin typeface="Segoe UI Light" panose="020B0502040204020203" pitchFamily="34" charset="0"/>
                <a:cs typeface="Segoe UI Light" panose="020B0502040204020203" pitchFamily="34" charset="0"/>
              </a:rPr>
              <a:t>key</a:t>
            </a:r>
            <a:r>
              <a:rPr lang="en-US" sz="2200" dirty="0">
                <a:latin typeface="Segoe UI Light" panose="020B0502040204020203" pitchFamily="34" charset="0"/>
                <a:cs typeface="Segoe UI Light" panose="020B0502040204020203" pitchFamily="34" charset="0"/>
              </a:rPr>
              <a:t> used to link two tables together. A </a:t>
            </a:r>
            <a:r>
              <a:rPr lang="en-US" sz="2200" b="1" dirty="0">
                <a:latin typeface="Segoe UI Light" panose="020B0502040204020203" pitchFamily="34" charset="0"/>
                <a:cs typeface="Segoe UI Light" panose="020B0502040204020203" pitchFamily="34" charset="0"/>
              </a:rPr>
              <a:t>FOREIGN KEY</a:t>
            </a:r>
            <a:r>
              <a:rPr lang="en-US" sz="2200" dirty="0">
                <a:latin typeface="Segoe UI Light" panose="020B0502040204020203" pitchFamily="34" charset="0"/>
                <a:cs typeface="Segoe UI Light" panose="020B0502040204020203" pitchFamily="34" charset="0"/>
              </a:rPr>
              <a:t> is a field (or collection of fields) in one table that refers to the PRIMARY </a:t>
            </a:r>
            <a:r>
              <a:rPr lang="en-US" sz="2200" b="1" dirty="0">
                <a:latin typeface="Segoe UI Light" panose="020B0502040204020203" pitchFamily="34" charset="0"/>
                <a:cs typeface="Segoe UI Light" panose="020B0502040204020203" pitchFamily="34" charset="0"/>
              </a:rPr>
              <a:t>KEY</a:t>
            </a:r>
            <a:r>
              <a:rPr lang="en-US" sz="2200" dirty="0">
                <a:latin typeface="Segoe UI Light" panose="020B0502040204020203" pitchFamily="34" charset="0"/>
                <a:cs typeface="Segoe UI Light" panose="020B0502040204020203" pitchFamily="34" charset="0"/>
              </a:rPr>
              <a:t> in another table. The table containing the </a:t>
            </a:r>
            <a:r>
              <a:rPr lang="en-US" sz="2200" b="1" dirty="0">
                <a:latin typeface="Segoe UI Light" panose="020B0502040204020203" pitchFamily="34" charset="0"/>
                <a:cs typeface="Segoe UI Light" panose="020B0502040204020203" pitchFamily="34" charset="0"/>
              </a:rPr>
              <a:t>foreign key</a:t>
            </a:r>
            <a:r>
              <a:rPr lang="en-US" sz="2200" dirty="0">
                <a:latin typeface="Segoe UI Light" panose="020B0502040204020203" pitchFamily="34" charset="0"/>
                <a:cs typeface="Segoe UI Light" panose="020B0502040204020203" pitchFamily="34" charset="0"/>
              </a:rPr>
              <a:t> is called the child table, and the table containing the candidate </a:t>
            </a:r>
            <a:r>
              <a:rPr lang="en-US" sz="2200" b="1" dirty="0">
                <a:latin typeface="Segoe UI Light" panose="020B0502040204020203" pitchFamily="34" charset="0"/>
                <a:cs typeface="Segoe UI Light" panose="020B0502040204020203" pitchFamily="34" charset="0"/>
              </a:rPr>
              <a:t>key</a:t>
            </a:r>
            <a:r>
              <a:rPr lang="en-US" sz="2200" dirty="0">
                <a:latin typeface="Segoe UI Light" panose="020B0502040204020203" pitchFamily="34"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877437"/>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solidFill>
                  <a:schemeClr val="tx1">
                    <a:lumMod val="75000"/>
                    <a:lumOff val="25000"/>
                  </a:schemeClr>
                </a:solidFill>
                <a:latin typeface="Segoe UI Light" panose="020B0502040204020203" pitchFamily="34" charset="0"/>
                <a:cs typeface="Segoe UI Light" panose="020B0502040204020203"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sz="2200" dirty="0">
                <a:solidFill>
                  <a:schemeClr val="tx1">
                    <a:lumMod val="85000"/>
                    <a:lumOff val="15000"/>
                  </a:schemeClr>
                </a:solidFill>
                <a:latin typeface="Segoe UI Light" panose="020B0502040204020203" pitchFamily="34" charset="0"/>
                <a:cs typeface="Segoe UI Light" panose="020B0502040204020203" pitchFamily="34" charset="0"/>
              </a:rPr>
              <a:t>PARENT and CHILD tables must use the same storage engine, </a:t>
            </a:r>
          </a:p>
          <a:p>
            <a:pPr marL="342900" indent="-342900">
              <a:buFont typeface="Arial" panose="020B0604020202020204" pitchFamily="34" charset="0"/>
              <a:buChar char="•"/>
            </a:pPr>
            <a:r>
              <a:rPr lang="en-US" sz="2200" dirty="0">
                <a:solidFill>
                  <a:schemeClr val="tx1">
                    <a:lumMod val="85000"/>
                    <a:lumOff val="15000"/>
                  </a:schemeClr>
                </a:solidFill>
                <a:latin typeface="Segoe UI Light" panose="020B0502040204020203" pitchFamily="34" charset="0"/>
                <a:cs typeface="Segoe UI Light" panose="020B0502040204020203" pitchFamily="34" charset="0"/>
              </a:rPr>
              <a:t>and they cannot be defined as temporary tables.</a:t>
            </a:r>
            <a:endParaRPr lang="en-IN" sz="2200"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01317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11175000"/>
              </p:ext>
            </p:extLst>
          </p:nvPr>
        </p:nvGraphicFramePr>
        <p:xfrm>
          <a:off x="119532" y="738286"/>
          <a:ext cx="11952936" cy="4733060"/>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pic>
        <p:nvPicPr>
          <p:cNvPr id="16" name="Picture 15">
            <a:extLst>
              <a:ext uri="{FF2B5EF4-FFF2-40B4-BE49-F238E27FC236}">
                <a16:creationId xmlns:a16="http://schemas.microsoft.com/office/drawing/2014/main" id="{B84564A3-D215-4DCC-B12C-37C91C81EB35}"/>
              </a:ext>
            </a:extLst>
          </p:cNvPr>
          <p:cNvPicPr>
            <a:picLocks noChangeAspect="1"/>
          </p:cNvPicPr>
          <p:nvPr/>
        </p:nvPicPr>
        <p:blipFill>
          <a:blip r:embed="rId2"/>
          <a:stretch>
            <a:fillRect/>
          </a:stretch>
        </p:blipFill>
        <p:spPr>
          <a:xfrm>
            <a:off x="292513" y="3298304"/>
            <a:ext cx="11636135" cy="3299048"/>
          </a:xfrm>
          <a:prstGeom prst="rect">
            <a:avLst/>
          </a:prstGeom>
        </p:spPr>
      </p:pic>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one-to-one relationship is a type of cardinality that refers to the relationship between two entities A and B in which one element of entity A may only be linked to one element of entity B, and vice versa.</a:t>
            </a:r>
          </a:p>
        </p:txBody>
      </p:sp>
    </p:spTree>
    <p:extLst>
      <p:ext uri="{BB962C8B-B14F-4D97-AF65-F5344CB8AC3E}">
        <p14:creationId xmlns:p14="http://schemas.microsoft.com/office/powerpoint/2010/main" val="3046909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3717023" cy="4247317"/>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1E7CB2-1DEA-4DE7-BFB3-0E7CC3FB350C}"/>
              </a:ext>
            </a:extLst>
          </p:cNvPr>
          <p:cNvPicPr>
            <a:picLocks noChangeAspect="1"/>
          </p:cNvPicPr>
          <p:nvPr/>
        </p:nvPicPr>
        <p:blipFill>
          <a:blip r:embed="rId2"/>
          <a:stretch>
            <a:fillRect/>
          </a:stretch>
        </p:blipFill>
        <p:spPr>
          <a:xfrm>
            <a:off x="4871863" y="1223793"/>
            <a:ext cx="6982889" cy="3933399"/>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95274" y="71435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381621" y="642918"/>
            <a:ext cx="664373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7" name="Picture 3"/>
          <p:cNvPicPr>
            <a:picLocks noChangeAspect="1" noChangeArrowheads="1"/>
          </p:cNvPicPr>
          <p:nvPr/>
        </p:nvPicPr>
        <p:blipFill>
          <a:blip r:embed="rId2"/>
          <a:srcRect/>
          <a:stretch>
            <a:fillRect/>
          </a:stretch>
        </p:blipFill>
        <p:spPr bwMode="auto">
          <a:xfrm>
            <a:off x="5524496" y="2420889"/>
            <a:ext cx="5214974" cy="20666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166645" y="220486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4"/>
          <a:stretch>
            <a:fillRect/>
          </a:stretch>
        </p:blipFill>
        <p:spPr>
          <a:xfrm>
            <a:off x="4515" y="4149081"/>
            <a:ext cx="5519982" cy="2766578"/>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pic>
        <p:nvPicPr>
          <p:cNvPr id="22" name="Picture 2">
            <a:extLst>
              <a:ext uri="{FF2B5EF4-FFF2-40B4-BE49-F238E27FC236}">
                <a16:creationId xmlns:a16="http://schemas.microsoft.com/office/drawing/2014/main" id="{FB369C90-60B9-433F-B47B-583F8ADF467E}"/>
              </a:ext>
            </a:extLst>
          </p:cNvPr>
          <p:cNvPicPr>
            <a:picLocks noChangeAspect="1" noChangeArrowheads="1"/>
          </p:cNvPicPr>
          <p:nvPr/>
        </p:nvPicPr>
        <p:blipFill>
          <a:blip r:embed="rId2"/>
          <a:srcRect/>
          <a:stretch>
            <a:fillRect/>
          </a:stretch>
        </p:blipFill>
        <p:spPr bwMode="auto">
          <a:xfrm>
            <a:off x="292515" y="3140968"/>
            <a:ext cx="11636133" cy="3297600"/>
          </a:xfrm>
          <a:prstGeom prst="rect">
            <a:avLst/>
          </a:prstGeom>
          <a:noFill/>
          <a:ln w="9525">
            <a:noFill/>
            <a:miter lim="800000"/>
            <a:headEnd/>
            <a:tailEnd/>
          </a:ln>
          <a:effectLst/>
        </p:spPr>
      </p:pic>
      <p:sp>
        <p:nvSpPr>
          <p:cNvPr id="23" name="Rectangle 22">
            <a:extLst>
              <a:ext uri="{FF2B5EF4-FFF2-40B4-BE49-F238E27FC236}">
                <a16:creationId xmlns:a16="http://schemas.microsoft.com/office/drawing/2014/main" id="{5AE765EC-924E-4252-8FA7-8625CE4BDD3D}"/>
              </a:ext>
            </a:extLst>
          </p:cNvPr>
          <p:cNvSpPr/>
          <p:nvPr/>
        </p:nvSpPr>
        <p:spPr>
          <a:xfrm>
            <a:off x="292514" y="1484784"/>
            <a:ext cx="11636134"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75E064-C261-4FE8-B3A5-9C05EF850BE2}"/>
              </a:ext>
            </a:extLst>
          </p:cNvPr>
          <p:cNvPicPr>
            <a:picLocks noChangeAspect="1"/>
          </p:cNvPicPr>
          <p:nvPr/>
        </p:nvPicPr>
        <p:blipFill>
          <a:blip r:embed="rId3"/>
          <a:stretch>
            <a:fillRect/>
          </a:stretch>
        </p:blipFill>
        <p:spPr>
          <a:xfrm>
            <a:off x="30599" y="3567044"/>
            <a:ext cx="5977225" cy="3290953"/>
          </a:xfrm>
          <a:prstGeom prst="rect">
            <a:avLst/>
          </a:prstGeom>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695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479376" y="58477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4524364"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479376" y="2375756"/>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4524364"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500571"/>
            <a:ext cx="4500570" cy="2371725"/>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4829864"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263352" y="997804"/>
            <a:ext cx="11665296"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work only in 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4D5B560-C2CC-4D69-8D56-7CD09653E8D1}"/>
              </a:ext>
            </a:extLst>
          </p:cNvPr>
          <p:cNvSpPr/>
          <p:nvPr/>
        </p:nvSpPr>
        <p:spPr>
          <a:xfrm>
            <a:off x="263352" y="3906066"/>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4223792" y="3701931"/>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27" name="Group 26">
            <a:extLst>
              <a:ext uri="{FF2B5EF4-FFF2-40B4-BE49-F238E27FC236}">
                <a16:creationId xmlns:a16="http://schemas.microsoft.com/office/drawing/2014/main" id="{20234C42-DB0F-4A2D-BFDA-EA24EAAD18E4}"/>
              </a:ext>
            </a:extLst>
          </p:cNvPr>
          <p:cNvGrpSpPr/>
          <p:nvPr/>
        </p:nvGrpSpPr>
        <p:grpSpPr>
          <a:xfrm>
            <a:off x="2711624" y="5430710"/>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5027690"/>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1912764"/>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209154"/>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515927"/>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Gill Sans MT (Body)"/>
              </a:rPr>
              <a:t>something that deviates from what is standard, normal, or expected.</a:t>
            </a:r>
            <a:endParaRPr lang="en-IN" sz="2000" dirty="0">
              <a:latin typeface="Gill Sans MT (Body)"/>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72571" y="3128657"/>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4871864" y="4869160"/>
            <a:ext cx="7096678" cy="1415772"/>
          </a:xfrm>
          <a:prstGeom prst="rect">
            <a:avLst/>
          </a:prstGeom>
        </p:spPr>
        <p:txBody>
          <a:bodyPr wrap="square">
            <a:spAutoFit/>
          </a:bodyPr>
          <a:lstStyle/>
          <a:p>
            <a:r>
              <a:rPr lang="en-US" sz="2400"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223458" y="4869160"/>
            <a:ext cx="4062469"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28295</TotalTime>
  <Words>42882</Words>
  <Application>Microsoft Office PowerPoint</Application>
  <PresentationFormat>Widescreen</PresentationFormat>
  <Paragraphs>5106</Paragraphs>
  <Slides>535</Slides>
  <Notes>15</Notes>
  <HiddenSlides>143</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535</vt:i4>
      </vt:variant>
    </vt:vector>
  </HeadingPairs>
  <TitlesOfParts>
    <vt:vector size="569"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5856</cp:revision>
  <dcterms:created xsi:type="dcterms:W3CDTF">2015-10-09T06:09:34Z</dcterms:created>
  <dcterms:modified xsi:type="dcterms:W3CDTF">2020-07-04T16:20:17Z</dcterms:modified>
</cp:coreProperties>
</file>